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Layouts/slideLayout1.xml" ContentType="application/vnd.openxmlformats-officedocument.presentationml.slideLayout+xml"/>
  <Override PartName="/ppt/theme/themeOverride1.xml" ContentType="application/vnd.openxmlformats-officedocument.themeOverride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avi" ContentType="video/avi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305" r:id="rId3"/>
    <p:sldId id="307" r:id="rId4"/>
    <p:sldId id="308" r:id="rId5"/>
    <p:sldId id="310" r:id="rId6"/>
    <p:sldId id="309" r:id="rId7"/>
    <p:sldId id="317" r:id="rId8"/>
    <p:sldId id="311" r:id="rId9"/>
    <p:sldId id="313" r:id="rId10"/>
    <p:sldId id="314" r:id="rId11"/>
    <p:sldId id="312" r:id="rId12"/>
    <p:sldId id="315" r:id="rId13"/>
    <p:sldId id="318" r:id="rId14"/>
    <p:sldId id="319" r:id="rId15"/>
    <p:sldId id="320" r:id="rId16"/>
    <p:sldId id="258" r:id="rId17"/>
    <p:sldId id="299" r:id="rId18"/>
    <p:sldId id="262" r:id="rId19"/>
    <p:sldId id="285" r:id="rId20"/>
    <p:sldId id="295" r:id="rId21"/>
    <p:sldId id="297" r:id="rId22"/>
    <p:sldId id="300" r:id="rId23"/>
    <p:sldId id="301" r:id="rId24"/>
    <p:sldId id="286" r:id="rId25"/>
    <p:sldId id="287" r:id="rId26"/>
    <p:sldId id="303" r:id="rId27"/>
    <p:sldId id="288" r:id="rId28"/>
    <p:sldId id="291" r:id="rId29"/>
    <p:sldId id="304" r:id="rId3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72" autoAdjust="0"/>
    <p:restoredTop sz="94639" autoAdjust="0"/>
  </p:normalViewPr>
  <p:slideViewPr>
    <p:cSldViewPr>
      <p:cViewPr>
        <p:scale>
          <a:sx n="110" d="100"/>
          <a:sy n="110" d="100"/>
        </p:scale>
        <p:origin x="-1644" y="-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366"/>
    </p:cViewPr>
  </p:outlin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18.jpeg>
</file>

<file path=ppt/media/image19.png>
</file>

<file path=ppt/media/image2.jpeg>
</file>

<file path=ppt/media/image20.png>
</file>

<file path=ppt/media/image21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media/media1.avi>
</file>

<file path=ppt/media/media2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8991600" y="3048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25146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371600" y="2819400"/>
            <a:ext cx="6400800" cy="1752600"/>
          </a:xfrm>
        </p:spPr>
        <p:txBody>
          <a:bodyPr/>
          <a:lstStyle>
            <a:lvl1pPr marL="0" indent="0" algn="ctr">
              <a:buNone/>
              <a:defRPr sz="1600" b="1" cap="all" spc="250" baseline="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53432-384A-45C5-B9A6-55F598F5EFB3}" type="datetimeFigureOut">
              <a:rPr lang="en-US" smtClean="0"/>
              <a:pPr/>
              <a:t>10/9/2015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155448" y="2420112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152400" y="152400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3" name="Oval 12"/>
          <p:cNvSpPr/>
          <p:nvPr/>
        </p:nvSpPr>
        <p:spPr>
          <a:xfrm>
            <a:off x="4267200" y="2115312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4361688" y="2209800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4343400" y="2199450"/>
            <a:ext cx="457200" cy="441325"/>
          </a:xfrm>
        </p:spPr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D126E2CB-7726-48B6-8BCA-31C14648D9B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685800" y="381000"/>
            <a:ext cx="7772400" cy="1752600"/>
          </a:xfrm>
        </p:spPr>
        <p:txBody>
          <a:bodyPr anchor="b"/>
          <a:lstStyle>
            <a:lvl1pPr>
              <a:defRPr sz="4200">
                <a:solidFill>
                  <a:schemeClr val="accent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53432-384A-45C5-B9A6-55F598F5EFB3}" type="datetimeFigureOut">
              <a:rPr lang="en-US" smtClean="0"/>
              <a:pPr/>
              <a:t>10/9/2015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6E2CB-7726-48B6-8BCA-31C14648D9B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white">
          <a:xfrm>
            <a:off x="7010400" y="0"/>
            <a:ext cx="21336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white">
          <a:xfrm>
            <a:off x="0" y="0"/>
            <a:ext cx="9144000" cy="155448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 rot="5400000">
            <a:off x="4021836" y="3278124"/>
            <a:ext cx="6245352" cy="0"/>
          </a:xfrm>
          <a:prstGeom prst="line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6839712" y="2925763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5" name="Oval 14"/>
          <p:cNvSpPr/>
          <p:nvPr/>
        </p:nvSpPr>
        <p:spPr>
          <a:xfrm>
            <a:off x="6934200" y="3020251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15912" y="3009901"/>
            <a:ext cx="457200" cy="441325"/>
          </a:xfrm>
        </p:spPr>
        <p:txBody>
          <a:bodyPr/>
          <a:lstStyle/>
          <a:p>
            <a:fld id="{D126E2CB-7726-48B6-8BCA-31C14648D9B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4800" y="304800"/>
            <a:ext cx="6553200" cy="5821366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53432-384A-45C5-B9A6-55F598F5EFB3}" type="datetimeFigureOut">
              <a:rPr lang="en-US" smtClean="0"/>
              <a:pPr/>
              <a:t>10/9/2015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91400" y="304801"/>
            <a:ext cx="14478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53432-384A-45C5-B9A6-55F598F5EFB3}" type="datetimeFigureOut">
              <a:rPr lang="en-US" smtClean="0"/>
              <a:pPr/>
              <a:t>10/9/2015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361688" y="1026372"/>
            <a:ext cx="457200" cy="441325"/>
          </a:xfrm>
        </p:spPr>
        <p:txBody>
          <a:bodyPr/>
          <a:lstStyle/>
          <a:p>
            <a:fld id="{D126E2CB-7726-48B6-8BCA-31C14648D9B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301752" y="1527048"/>
            <a:ext cx="850392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8991600" y="1905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152400" y="2286000"/>
            <a:ext cx="8833104" cy="3048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55448" y="142352"/>
            <a:ext cx="8833104" cy="2139696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8426" y="2743200"/>
            <a:ext cx="6480174" cy="1673225"/>
          </a:xfrm>
        </p:spPr>
        <p:txBody>
          <a:bodyPr anchor="t"/>
          <a:lstStyle>
            <a:lvl1pPr marL="0" indent="0" algn="ctr">
              <a:buNone/>
              <a:defRPr sz="1600" b="1" cap="all" spc="250" baseline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152400" y="152400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53432-384A-45C5-B9A6-55F598F5EFB3}" type="datetimeFigureOut">
              <a:rPr lang="en-US" smtClean="0"/>
              <a:pPr/>
              <a:t>10/9/2015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152400" y="243840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Oval 9"/>
          <p:cNvSpPr/>
          <p:nvPr/>
        </p:nvSpPr>
        <p:spPr>
          <a:xfrm>
            <a:off x="4267200" y="2115312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Oval 10"/>
          <p:cNvSpPr/>
          <p:nvPr/>
        </p:nvSpPr>
        <p:spPr>
          <a:xfrm>
            <a:off x="4361688" y="2209800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343400" y="2199450"/>
            <a:ext cx="457200" cy="441325"/>
          </a:xfrm>
        </p:spPr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D126E2CB-7726-48B6-8BCA-31C14648D9B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33400"/>
            <a:ext cx="7772400" cy="1524000"/>
          </a:xfrm>
        </p:spPr>
        <p:txBody>
          <a:bodyPr anchor="b"/>
          <a:lstStyle>
            <a:lvl1pPr algn="ctr">
              <a:buNone/>
              <a:defRPr sz="4200" b="0" cap="none" baseline="0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228600"/>
            <a:ext cx="8534400" cy="758952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91200" y="6409944"/>
            <a:ext cx="3044952" cy="365760"/>
          </a:xfrm>
        </p:spPr>
        <p:txBody>
          <a:bodyPr/>
          <a:lstStyle/>
          <a:p>
            <a:fld id="{F5053432-384A-45C5-B9A6-55F598F5EFB3}" type="datetimeFigureOut">
              <a:rPr lang="en-US" smtClean="0"/>
              <a:pPr/>
              <a:t>10/9/2015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6E2CB-7726-48B6-8BCA-31C14648D9B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 flipV="1">
            <a:off x="4563080" y="1575652"/>
            <a:ext cx="8921" cy="4819557"/>
          </a:xfrm>
          <a:prstGeom prst="line">
            <a:avLst/>
          </a:prstGeom>
          <a:noFill/>
          <a:ln w="9525" cap="flat" cmpd="sng" algn="ctr">
            <a:solidFill>
              <a:schemeClr val="tx2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Content Placeholder 9"/>
          <p:cNvSpPr>
            <a:spLocks noGrp="1"/>
          </p:cNvSpPr>
          <p:nvPr>
            <p:ph sz="half" idx="1"/>
          </p:nvPr>
        </p:nvSpPr>
        <p:spPr>
          <a:xfrm>
            <a:off x="301752" y="1371600"/>
            <a:ext cx="4038600" cy="4681728"/>
          </a:xfrm>
        </p:spPr>
        <p:txBody>
          <a:bodyPr/>
          <a:lstStyle>
            <a:lvl1pPr>
              <a:defRPr sz="2500"/>
            </a:lvl1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2" name="Content Placeholder 11"/>
          <p:cNvSpPr>
            <a:spLocks noGrp="1"/>
          </p:cNvSpPr>
          <p:nvPr>
            <p:ph sz="half" idx="2"/>
          </p:nvPr>
        </p:nvSpPr>
        <p:spPr>
          <a:xfrm>
            <a:off x="4800600" y="1371600"/>
            <a:ext cx="4038600" cy="4681728"/>
          </a:xfrm>
        </p:spPr>
        <p:txBody>
          <a:bodyPr/>
          <a:lstStyle>
            <a:lvl1pPr>
              <a:defRPr sz="2500"/>
            </a:lvl1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traight Connector 9"/>
          <p:cNvSpPr>
            <a:spLocks noChangeShapeType="1"/>
          </p:cNvSpPr>
          <p:nvPr/>
        </p:nvSpPr>
        <p:spPr bwMode="auto">
          <a:xfrm flipV="1">
            <a:off x="4572000" y="2200275"/>
            <a:ext cx="0" cy="4187952"/>
          </a:xfrm>
          <a:prstGeom prst="line">
            <a:avLst/>
          </a:prstGeom>
          <a:noFill/>
          <a:ln w="9525" cap="flat" cmpd="sng" algn="ctr">
            <a:solidFill>
              <a:schemeClr val="tx2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white">
          <a:xfrm>
            <a:off x="0" y="0"/>
            <a:ext cx="9144000" cy="14478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1" name="Rectangle 20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2" name="Rectangle 21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152400" y="1371600"/>
            <a:ext cx="8833104" cy="914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145923" y="6391656"/>
            <a:ext cx="8833104" cy="310896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" y="1524000"/>
            <a:ext cx="4040188" cy="732974"/>
          </a:xfrm>
          <a:noFill/>
          <a:ln w="1587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>
            <a:noAutofit/>
          </a:bodyPr>
          <a:lstStyle>
            <a:lvl1pPr marL="0" indent="0">
              <a:buNone/>
              <a:defRPr lang="en-US" sz="2200" b="1" dirty="0" smtClean="0">
                <a:solidFill>
                  <a:srgbClr val="FFFFFF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791330" y="1524000"/>
            <a:ext cx="4041775" cy="731520"/>
          </a:xfrm>
          <a:noFill/>
          <a:ln w="1587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>
            <a:noAutofit/>
          </a:bodyPr>
          <a:lstStyle>
            <a:lvl1pPr marL="0" indent="0">
              <a:buNone/>
              <a:defRPr sz="2200" b="1"/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53432-384A-45C5-B9A6-55F598F5EFB3}" type="datetimeFigureOut">
              <a:rPr lang="en-US" smtClean="0"/>
              <a:pPr/>
              <a:t>10/9/2015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4800" y="6409944"/>
            <a:ext cx="3581400" cy="365760"/>
          </a:xfrm>
        </p:spPr>
        <p:txBody>
          <a:bodyPr/>
          <a:lstStyle/>
          <a:p>
            <a:endParaRPr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52400" y="128016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24" name="Content Placeholder 23"/>
          <p:cNvSpPr>
            <a:spLocks noGrp="1"/>
          </p:cNvSpPr>
          <p:nvPr>
            <p:ph sz="quarter" idx="2"/>
          </p:nvPr>
        </p:nvSpPr>
        <p:spPr>
          <a:xfrm>
            <a:off x="301752" y="2471383"/>
            <a:ext cx="4041648" cy="3818404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6" name="Content Placeholder 25"/>
          <p:cNvSpPr>
            <a:spLocks noGrp="1"/>
          </p:cNvSpPr>
          <p:nvPr>
            <p:ph sz="quarter" idx="4"/>
          </p:nvPr>
        </p:nvSpPr>
        <p:spPr>
          <a:xfrm>
            <a:off x="4800600" y="2471383"/>
            <a:ext cx="4038600" cy="3822192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5" name="Oval 24"/>
          <p:cNvSpPr/>
          <p:nvPr/>
        </p:nvSpPr>
        <p:spPr>
          <a:xfrm>
            <a:off x="4267200" y="956036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7" name="Oval 26"/>
          <p:cNvSpPr/>
          <p:nvPr/>
        </p:nvSpPr>
        <p:spPr>
          <a:xfrm>
            <a:off x="4361688" y="1050524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4343400" y="1042416"/>
            <a:ext cx="457200" cy="441325"/>
          </a:xfrm>
        </p:spPr>
        <p:txBody>
          <a:bodyPr/>
          <a:lstStyle>
            <a:lvl1pPr algn="ctr">
              <a:defRPr/>
            </a:lvl1pPr>
          </a:lstStyle>
          <a:p>
            <a:fld id="{D126E2CB-7726-48B6-8BCA-31C14648D9B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3" name="Title 22"/>
          <p:cNvSpPr>
            <a:spLocks noGrp="1"/>
          </p:cNvSpPr>
          <p:nvPr>
            <p:ph type="title"/>
          </p:nvPr>
        </p:nvSpPr>
        <p:spPr/>
        <p:txBody>
          <a:bodyPr rtlCol="0" anchor="b" anchorCtr="0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53432-384A-45C5-B9A6-55F598F5EFB3}" type="datetimeFigureOut">
              <a:rPr lang="en-US" smtClean="0"/>
              <a:pPr/>
              <a:t>10/9/2015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4343400" y="1036020"/>
            <a:ext cx="457200" cy="441325"/>
          </a:xfrm>
        </p:spPr>
        <p:txBody>
          <a:bodyPr/>
          <a:lstStyle/>
          <a:p>
            <a:fld id="{D126E2CB-7726-48B6-8BCA-31C14648D9B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white">
          <a:xfrm>
            <a:off x="0" y="0"/>
            <a:ext cx="9144000" cy="155448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52400" y="158496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53432-384A-45C5-B9A6-55F598F5EFB3}" type="datetimeFigureOut">
              <a:rPr lang="en-US" smtClean="0"/>
              <a:pPr/>
              <a:t>10/9/2015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4267200" y="6324600"/>
            <a:ext cx="609600" cy="441324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126E2CB-7726-48B6-8BCA-31C14648D9B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152400" y="152400"/>
            <a:ext cx="8833104" cy="304800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118872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3" name="Rectangle 12"/>
          <p:cNvSpPr/>
          <p:nvPr/>
        </p:nvSpPr>
        <p:spPr>
          <a:xfrm>
            <a:off x="152400" y="609600"/>
            <a:ext cx="2743200" cy="5867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914400"/>
            <a:ext cx="2362200" cy="990600"/>
          </a:xfrm>
        </p:spPr>
        <p:txBody>
          <a:bodyPr anchor="b">
            <a:noAutofit/>
          </a:bodyPr>
          <a:lstStyle>
            <a:lvl1pPr algn="l">
              <a:buNone/>
              <a:defRPr sz="2200" b="1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381000" y="1981200"/>
            <a:ext cx="2362200" cy="4144963"/>
          </a:xfrm>
        </p:spPr>
        <p:txBody>
          <a:bodyPr/>
          <a:lstStyle>
            <a:lvl1pPr marL="0" indent="0">
              <a:spcAft>
                <a:spcPts val="1000"/>
              </a:spcAft>
              <a:buNone/>
              <a:defRPr sz="1600">
                <a:solidFill>
                  <a:srgbClr val="FFFFFF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52400" y="152400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152400" y="53340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0" name="Content Placeholder 19"/>
          <p:cNvSpPr>
            <a:spLocks noGrp="1"/>
          </p:cNvSpPr>
          <p:nvPr>
            <p:ph sz="quarter" idx="1"/>
          </p:nvPr>
        </p:nvSpPr>
        <p:spPr>
          <a:xfrm>
            <a:off x="3124200" y="685800"/>
            <a:ext cx="5638800" cy="54102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0" name="Oval 9"/>
          <p:cNvSpPr/>
          <p:nvPr/>
        </p:nvSpPr>
        <p:spPr>
          <a:xfrm>
            <a:off x="1295400" y="228600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Oval 10"/>
          <p:cNvSpPr/>
          <p:nvPr/>
        </p:nvSpPr>
        <p:spPr>
          <a:xfrm>
            <a:off x="1389888" y="323088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371600" y="312738"/>
            <a:ext cx="457200" cy="441325"/>
          </a:xfrm>
        </p:spPr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D126E2CB-7726-48B6-8BCA-31C14648D9B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Rectangle 20"/>
          <p:cNvSpPr>
            <a:spLocks noChangeArrowheads="1"/>
          </p:cNvSpPr>
          <p:nvPr/>
        </p:nvSpPr>
        <p:spPr bwMode="auto">
          <a:xfrm>
            <a:off x="149352" y="6388385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53432-384A-45C5-B9A6-55F598F5EFB3}" type="datetimeFigureOut">
              <a:rPr lang="en-US" smtClean="0"/>
              <a:pPr/>
              <a:t>10/9/2015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1752" y="6410848"/>
            <a:ext cx="3383280" cy="365760"/>
          </a:xfrm>
        </p:spPr>
        <p:txBody>
          <a:bodyPr/>
          <a:lstStyle/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traight Connector 20"/>
          <p:cNvSpPr>
            <a:spLocks noChangeShapeType="1"/>
          </p:cNvSpPr>
          <p:nvPr/>
        </p:nvSpPr>
        <p:spPr bwMode="auto">
          <a:xfrm>
            <a:off x="152400" y="53340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152400" y="152400"/>
            <a:ext cx="8833104" cy="301752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152400" y="609600"/>
            <a:ext cx="2743200" cy="5867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2" name="Oval 11"/>
          <p:cNvSpPr/>
          <p:nvPr/>
        </p:nvSpPr>
        <p:spPr>
          <a:xfrm>
            <a:off x="1295400" y="228600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Oval 12"/>
          <p:cNvSpPr/>
          <p:nvPr/>
        </p:nvSpPr>
        <p:spPr>
          <a:xfrm>
            <a:off x="1389888" y="323088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371600" y="312738"/>
            <a:ext cx="457200" cy="441325"/>
          </a:xfrm>
        </p:spPr>
        <p:txBody>
          <a:bodyPr/>
          <a:lstStyle/>
          <a:p>
            <a:fld id="{D126E2CB-7726-48B6-8BCA-31C14648D9B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00375" y="5029200"/>
            <a:ext cx="5867400" cy="1219200"/>
          </a:xfrm>
        </p:spPr>
        <p:txBody>
          <a:bodyPr anchor="t">
            <a:noAutofit/>
          </a:bodyPr>
          <a:lstStyle>
            <a:lvl1pPr algn="l">
              <a:buNone/>
              <a:defRPr sz="2400" b="1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00375" y="609600"/>
            <a:ext cx="5867400" cy="4267200"/>
          </a:xfrm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00" y="990600"/>
            <a:ext cx="2438400" cy="5257800"/>
          </a:xfrm>
        </p:spPr>
        <p:txBody>
          <a:bodyPr/>
          <a:lstStyle>
            <a:lvl1pPr marL="0" indent="0">
              <a:spcAft>
                <a:spcPts val="1000"/>
              </a:spcAft>
              <a:buFontTx/>
              <a:buNone/>
              <a:defRPr sz="1600">
                <a:solidFill>
                  <a:srgbClr val="FFFFFF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22" name="Rectangle 21"/>
          <p:cNvSpPr>
            <a:spLocks noChangeArrowheads="1"/>
          </p:cNvSpPr>
          <p:nvPr/>
        </p:nvSpPr>
        <p:spPr bwMode="auto">
          <a:xfrm>
            <a:off x="149352" y="6388385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88152" y="6404984"/>
            <a:ext cx="3044952" cy="365760"/>
          </a:xfrm>
        </p:spPr>
        <p:txBody>
          <a:bodyPr/>
          <a:lstStyle/>
          <a:p>
            <a:fld id="{F5053432-384A-45C5-B9A6-55F598F5EFB3}" type="datetimeFigureOut">
              <a:rPr lang="en-US" smtClean="0"/>
              <a:pPr/>
              <a:t>10/9/2015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1752" y="6410848"/>
            <a:ext cx="3584448" cy="365760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1393371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149352" y="6388385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5791200" y="6404984"/>
            <a:ext cx="3044952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rgbClr val="FFFFFF"/>
                </a:solidFill>
              </a:defRPr>
            </a:lvl1pPr>
          </a:lstStyle>
          <a:p>
            <a:fld id="{F5053432-384A-45C5-B9A6-55F598F5EFB3}" type="datetimeFigureOut">
              <a:rPr lang="en-US" smtClean="0"/>
              <a:pPr/>
              <a:t>10/9/2015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04800" y="6410848"/>
            <a:ext cx="35814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20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152400" y="1276743"/>
            <a:ext cx="8833104" cy="0"/>
          </a:xfrm>
          <a:prstGeom prst="line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Oval 11"/>
          <p:cNvSpPr/>
          <p:nvPr/>
        </p:nvSpPr>
        <p:spPr>
          <a:xfrm>
            <a:off x="4267200" y="956036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5" name="Oval 14"/>
          <p:cNvSpPr/>
          <p:nvPr/>
        </p:nvSpPr>
        <p:spPr>
          <a:xfrm>
            <a:off x="4361688" y="1050524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4343400" y="1040174"/>
            <a:ext cx="457200" cy="441325"/>
          </a:xfrm>
          <a:prstGeom prst="rect">
            <a:avLst/>
          </a:prstGeom>
        </p:spPr>
        <p:txBody>
          <a:bodyPr vert="horz" lIns="45720" rIns="45720" anchor="ctr">
            <a:normAutofit/>
          </a:bodyPr>
          <a:lstStyle>
            <a:lvl1pPr algn="ctr" eaLnBrk="1" latinLnBrk="0" hangingPunct="1">
              <a:defRPr kumimoji="0" sz="1600"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D126E2CB-7726-48B6-8BCA-31C14648D9B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301752" y="228600"/>
            <a:ext cx="8534400" cy="758952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301752" y="1524000"/>
            <a:ext cx="8534400" cy="459943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rtl="0" eaLnBrk="1" latinLnBrk="0" hangingPunct="1">
        <a:spcBef>
          <a:spcPct val="0"/>
        </a:spcBef>
        <a:buNone/>
        <a:defRPr kumimoji="0" sz="3300" kern="1200">
          <a:solidFill>
            <a:schemeClr val="accent3">
              <a:shade val="75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"/>
        <a:buChar char=""/>
        <a:defRPr kumimoji="0"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ct val="20000"/>
        </a:spcBef>
        <a:buClr>
          <a:schemeClr val="accent3"/>
        </a:buClr>
        <a:buSzPct val="75000"/>
        <a:buFont typeface="Wingdings 2"/>
        <a:buChar char="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ct val="20000"/>
        </a:spcBef>
        <a:buClr>
          <a:schemeClr val="accent4"/>
        </a:buClr>
        <a:buSzPct val="70000"/>
        <a:buFont typeface="Wingdings"/>
        <a:buChar char=""/>
        <a:defRPr kumimoji="0" sz="2000" kern="1200">
          <a:solidFill>
            <a:schemeClr val="tx2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ct val="20000"/>
        </a:spcBef>
        <a:buClr>
          <a:schemeClr val="accent5"/>
        </a:buClr>
        <a:buFontTx/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90000"/>
        <a:buChar char="•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rtl="0" eaLnBrk="1" latinLnBrk="0" hangingPunct="1">
        <a:spcBef>
          <a:spcPct val="20000"/>
        </a:spcBef>
        <a:buClr>
          <a:schemeClr val="accent4">
            <a:shade val="75000"/>
          </a:schemeClr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77440" indent="-182880" algn="l" rtl="0" eaLnBrk="1" latinLnBrk="0" hangingPunct="1">
        <a:spcBef>
          <a:spcPct val="20000"/>
        </a:spcBef>
        <a:buClr>
          <a:schemeClr val="accent2">
            <a:shade val="75000"/>
          </a:schemeClr>
        </a:buClr>
        <a:buSzPct val="90000"/>
        <a:buChar char="•"/>
        <a:defRPr kumimoji="0" sz="1400" kern="1200" cap="all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media" Target="../media/media1.avi"/><Relationship Id="rId2" Type="http://schemas.openxmlformats.org/officeDocument/2006/relationships/slideLayout" Target="../slideLayouts/slideLayout7.xml"/><Relationship Id="rId1" Type="http://schemas.openxmlformats.org/officeDocument/2006/relationships/video" Target="NULL" TargetMode="External"/><Relationship Id="rId4" Type="http://schemas.openxmlformats.org/officeDocument/2006/relationships/image" Target="../media/image19.png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media" Target="../media/media1.avi"/><Relationship Id="rId2" Type="http://schemas.openxmlformats.org/officeDocument/2006/relationships/slideLayout" Target="../slideLayouts/slideLayout7.xml"/><Relationship Id="rId1" Type="http://schemas.openxmlformats.org/officeDocument/2006/relationships/video" Target="NULL" TargetMode="External"/><Relationship Id="rId6" Type="http://schemas.openxmlformats.org/officeDocument/2006/relationships/image" Target="../media/image20.png"/><Relationship Id="rId5" Type="http://schemas.microsoft.com/office/2007/relationships/media" Target="../media/media2.avi"/><Relationship Id="rId4" Type="http://schemas.openxmlformats.org/officeDocument/2006/relationships/image" Target="../media/image19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Strategic Marketing Simulator 1.0</a:t>
            </a:r>
            <a:br>
              <a:rPr lang="en-US" sz="4000" dirty="0" smtClean="0"/>
            </a:br>
            <a:r>
              <a:rPr lang="en-US" sz="4000" dirty="0" smtClean="0"/>
              <a:t>Sprint 3 review</a:t>
            </a:r>
            <a:endParaRPr lang="en-US" sz="4000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990600" y="2895600"/>
            <a:ext cx="7053072" cy="3051048"/>
          </a:xfrm>
          <a:prstGeom prst="rect">
            <a:avLst/>
          </a:prstGeom>
        </p:spPr>
        <p:txBody>
          <a:bodyPr vert="horz">
            <a:normAutofit/>
          </a:bodyPr>
          <a:lstStyle>
            <a:lvl1pPr marL="0" indent="0" algn="ctr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Wingdings 2"/>
              <a:buNone/>
              <a:defRPr kumimoji="0" sz="1600" b="1" kern="1200" cap="all" spc="25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1" latinLnBrk="0" hangingPunct="1">
              <a:spcBef>
                <a:spcPct val="20000"/>
              </a:spcBef>
              <a:buClr>
                <a:schemeClr val="accent2"/>
              </a:buClr>
              <a:buSzPct val="70000"/>
              <a:buFont typeface="Wingdings"/>
              <a:buNone/>
              <a:defRPr kumimoji="0"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rtl="0" eaLnBrk="1" latinLnBrk="0" hangingPunct="1">
              <a:spcBef>
                <a:spcPct val="20000"/>
              </a:spcBef>
              <a:buClr>
                <a:schemeClr val="accent3"/>
              </a:buClr>
              <a:buSzPct val="75000"/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rtl="0" eaLnBrk="1" latinLnBrk="0" hangingPunct="1">
              <a:spcBef>
                <a:spcPct val="20000"/>
              </a:spcBef>
              <a:buClr>
                <a:schemeClr val="accent4"/>
              </a:buClr>
              <a:buSzPct val="70000"/>
              <a:buFont typeface="Wingdings"/>
              <a:buNone/>
              <a:defRPr kumimoji="0"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rtl="0" eaLnBrk="1" latinLnBrk="0" hangingPunct="1">
              <a:spcBef>
                <a:spcPct val="20000"/>
              </a:spcBef>
              <a:buClr>
                <a:schemeClr val="accent5"/>
              </a:buClr>
              <a:buFontTx/>
              <a:buNone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rtl="0" eaLnBrk="1" latinLnBrk="0" hangingPunct="1">
              <a:spcBef>
                <a:spcPct val="20000"/>
              </a:spcBef>
              <a:buClr>
                <a:schemeClr val="accent6"/>
              </a:buClr>
              <a:buSzPct val="80000"/>
              <a:buFont typeface="Wingdings 2"/>
              <a:buNone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SzPct val="90000"/>
              <a:buNone/>
              <a:defRPr kumimoji="0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rtl="0" eaLnBrk="1" latinLnBrk="0" hangingPunct="1">
              <a:spcBef>
                <a:spcPct val="20000"/>
              </a:spcBef>
              <a:buClr>
                <a:schemeClr val="accent4">
                  <a:shade val="75000"/>
                </a:schemeClr>
              </a:buClr>
              <a:buNone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rtl="0" eaLnBrk="1" latinLnBrk="0" hangingPunct="1">
              <a:spcBef>
                <a:spcPct val="20000"/>
              </a:spcBef>
              <a:buClr>
                <a:schemeClr val="accent2">
                  <a:shade val="75000"/>
                </a:schemeClr>
              </a:buClr>
              <a:buSzPct val="90000"/>
              <a:buNone/>
              <a:defRPr kumimoji="0" sz="1400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Strategic Marketing Simulator 1.0</a:t>
            </a:r>
          </a:p>
          <a:p>
            <a:r>
              <a:rPr lang="en-US" dirty="0"/>
              <a:t>Team # 15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 smtClean="0"/>
              <a:t>Team </a:t>
            </a:r>
            <a:r>
              <a:rPr lang="en-US" dirty="0"/>
              <a:t>Members</a:t>
            </a:r>
          </a:p>
          <a:p>
            <a:r>
              <a:rPr lang="en-US" dirty="0"/>
              <a:t>Jeffrey Carman</a:t>
            </a:r>
          </a:p>
          <a:p>
            <a:r>
              <a:rPr lang="en-US" dirty="0"/>
              <a:t>Javier </a:t>
            </a:r>
            <a:r>
              <a:rPr lang="en-US" dirty="0" err="1" smtClean="0"/>
              <a:t>Andrial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Product Owner: Joseph </a:t>
            </a:r>
            <a:r>
              <a:rPr lang="en-US" dirty="0" err="1" smtClean="0"/>
              <a:t>Cilli</a:t>
            </a:r>
            <a:endParaRPr lang="en-US" dirty="0" smtClean="0"/>
          </a:p>
          <a:p>
            <a:r>
              <a:rPr lang="en-US" dirty="0" smtClean="0"/>
              <a:t>Project Mentor: </a:t>
            </a:r>
            <a:r>
              <a:rPr lang="en-US" dirty="0" err="1" smtClean="0"/>
              <a:t>Masoud</a:t>
            </a:r>
            <a:r>
              <a:rPr lang="en-US" dirty="0" smtClean="0"/>
              <a:t> </a:t>
            </a:r>
            <a:r>
              <a:rPr lang="en-US" dirty="0" err="1" smtClean="0"/>
              <a:t>Sadjadi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441427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2514600" y="533400"/>
            <a:ext cx="4117975" cy="758825"/>
          </a:xfrm>
        </p:spPr>
        <p:txBody>
          <a:bodyPr>
            <a:normAutofit/>
          </a:bodyPr>
          <a:lstStyle/>
          <a:p>
            <a:r>
              <a:rPr lang="en-US" sz="3600" dirty="0" smtClean="0"/>
              <a:t>Sequence</a:t>
            </a:r>
            <a:r>
              <a:rPr lang="en-US" dirty="0" smtClean="0"/>
              <a:t> Diagrams</a:t>
            </a:r>
            <a:endParaRPr lang="en-US" dirty="0"/>
          </a:p>
        </p:txBody>
      </p:sp>
      <p:pic>
        <p:nvPicPr>
          <p:cNvPr id="4" name="Picture 3" descr="sequenceDiagram_createGam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676400"/>
            <a:ext cx="8844553" cy="50577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2286000" y="304800"/>
            <a:ext cx="4270375" cy="758825"/>
          </a:xfrm>
        </p:spPr>
        <p:txBody>
          <a:bodyPr>
            <a:noAutofit/>
          </a:bodyPr>
          <a:lstStyle/>
          <a:p>
            <a:r>
              <a:rPr lang="en-US" sz="3600" dirty="0" smtClean="0"/>
              <a:t>Sequence Diagrams</a:t>
            </a:r>
            <a:endParaRPr lang="en-US" sz="3600" dirty="0"/>
          </a:p>
        </p:txBody>
      </p:sp>
      <p:pic>
        <p:nvPicPr>
          <p:cNvPr id="8" name="Picture 7" descr="sequenceDiagram_viewAllUser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447800"/>
            <a:ext cx="8839200" cy="5257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2286000" y="457200"/>
            <a:ext cx="4422775" cy="682625"/>
          </a:xfrm>
        </p:spPr>
        <p:txBody>
          <a:bodyPr>
            <a:normAutofit/>
          </a:bodyPr>
          <a:lstStyle/>
          <a:p>
            <a:r>
              <a:rPr lang="en-US" sz="3600" dirty="0" smtClean="0"/>
              <a:t>Sequence Diagrams</a:t>
            </a:r>
            <a:endParaRPr lang="en-US" sz="3600" dirty="0"/>
          </a:p>
        </p:txBody>
      </p:sp>
      <p:pic>
        <p:nvPicPr>
          <p:cNvPr id="4" name="Picture 3" descr="sequenceDiagram_ActivateDeActivat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4000"/>
            <a:ext cx="8991600" cy="52292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 Testing</a:t>
            </a:r>
            <a:endParaRPr lang="en-US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876800" y="2590800"/>
            <a:ext cx="3733800" cy="3581400"/>
          </a:xfrm>
          <a:prstGeom prst="rect">
            <a:avLst/>
          </a:prstGeom>
        </p:spPr>
        <p:txBody>
          <a:bodyPr vert="horz">
            <a:normAutofit fontScale="92500" lnSpcReduction="200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Wingdings 2"/>
              <a:buNone/>
              <a:tabLst/>
              <a:defRPr/>
            </a:pPr>
            <a:r>
              <a:rPr kumimoji="0" lang="en-US" sz="27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Database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Wingdings 2"/>
              <a:buNone/>
              <a:tabLst/>
              <a:defRPr/>
            </a:pPr>
            <a:endParaRPr kumimoji="0" lang="en-US" sz="35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Wingdings 2"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ok   - </a:t>
            </a:r>
            <a:r>
              <a:rPr kumimoji="0" lang="en-US" sz="11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databaseTest</a:t>
            </a:r>
            <a:r>
              <a:rPr kumimoji="0" 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::</a:t>
            </a:r>
            <a:r>
              <a:rPr kumimoji="0" lang="en-US" sz="11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test_updateStudentHotelValid</a:t>
            </a:r>
            <a:r>
              <a:rPr kumimoji="0" 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Wingdings 2"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ok   - </a:t>
            </a:r>
            <a:r>
              <a:rPr kumimoji="0" lang="en-US" sz="11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databaseTest</a:t>
            </a:r>
            <a:r>
              <a:rPr kumimoji="0" 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::</a:t>
            </a:r>
            <a:r>
              <a:rPr kumimoji="0" lang="en-US" sz="11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test_updateStudentHotelInValid</a:t>
            </a:r>
            <a:r>
              <a:rPr kumimoji="0" 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Wingdings 2"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ok   - </a:t>
            </a:r>
            <a:r>
              <a:rPr kumimoji="0" lang="en-US" sz="11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databaseTest</a:t>
            </a:r>
            <a:r>
              <a:rPr kumimoji="0" 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::</a:t>
            </a:r>
            <a:r>
              <a:rPr kumimoji="0" lang="en-US" sz="11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test_getGameValid</a:t>
            </a:r>
            <a:r>
              <a:rPr kumimoji="0" 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Wingdings 2"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ok   - </a:t>
            </a:r>
            <a:r>
              <a:rPr kumimoji="0" lang="en-US" sz="11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databaseTest</a:t>
            </a:r>
            <a:r>
              <a:rPr kumimoji="0" 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::</a:t>
            </a:r>
            <a:r>
              <a:rPr kumimoji="0" lang="en-US" sz="11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test_getGameinValid</a:t>
            </a:r>
            <a:r>
              <a:rPr kumimoji="0" 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Wingdings 2"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ok   - </a:t>
            </a:r>
            <a:r>
              <a:rPr kumimoji="0" lang="en-US" sz="11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databaseTest</a:t>
            </a:r>
            <a:r>
              <a:rPr kumimoji="0" 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::</a:t>
            </a:r>
            <a:r>
              <a:rPr kumimoji="0" lang="en-US" sz="11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test_getGroupValid</a:t>
            </a:r>
            <a:r>
              <a:rPr kumimoji="0" 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Wingdings 2"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ok   - </a:t>
            </a:r>
            <a:r>
              <a:rPr kumimoji="0" lang="en-US" sz="11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databaseTest</a:t>
            </a:r>
            <a:r>
              <a:rPr kumimoji="0" 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::</a:t>
            </a:r>
            <a:r>
              <a:rPr kumimoji="0" lang="en-US" sz="11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test_getGroupinValid</a:t>
            </a:r>
            <a:r>
              <a:rPr kumimoji="0" 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Wingdings 2"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ok   - </a:t>
            </a:r>
            <a:r>
              <a:rPr kumimoji="0" lang="en-US" sz="11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databaseTest</a:t>
            </a:r>
            <a:r>
              <a:rPr kumimoji="0" 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::</a:t>
            </a:r>
            <a:r>
              <a:rPr kumimoji="0" lang="en-US" sz="11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test_getGameByCourseValid</a:t>
            </a:r>
            <a:r>
              <a:rPr kumimoji="0" 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Wingdings 2"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ok   - </a:t>
            </a:r>
            <a:r>
              <a:rPr kumimoji="0" lang="en-US" sz="11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databaseTest</a:t>
            </a:r>
            <a:r>
              <a:rPr kumimoji="0" 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::</a:t>
            </a:r>
            <a:r>
              <a:rPr kumimoji="0" lang="en-US" sz="11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test_getGameByCourseinValid</a:t>
            </a:r>
            <a:r>
              <a:rPr kumimoji="0" 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Wingdings 2"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ok   - </a:t>
            </a:r>
            <a:r>
              <a:rPr kumimoji="0" lang="en-US" sz="11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databaseTest</a:t>
            </a:r>
            <a:r>
              <a:rPr kumimoji="0" 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::</a:t>
            </a:r>
            <a:r>
              <a:rPr kumimoji="0" lang="en-US" sz="11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test_getLocationValid</a:t>
            </a:r>
            <a:r>
              <a:rPr kumimoji="0" 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Wingdings 2"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ok   - </a:t>
            </a:r>
            <a:r>
              <a:rPr kumimoji="0" lang="en-US" sz="11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databaseTest</a:t>
            </a:r>
            <a:r>
              <a:rPr kumimoji="0" 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::</a:t>
            </a:r>
            <a:r>
              <a:rPr kumimoji="0" lang="en-US" sz="11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test_getLocationinValid</a:t>
            </a:r>
            <a:r>
              <a:rPr kumimoji="0" 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Wingdings 2"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ok   - </a:t>
            </a:r>
            <a:r>
              <a:rPr kumimoji="0" lang="en-US" sz="11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databaseTest</a:t>
            </a:r>
            <a:r>
              <a:rPr kumimoji="0" 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::</a:t>
            </a:r>
            <a:r>
              <a:rPr kumimoji="0" lang="en-US" sz="11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test_getAllGames</a:t>
            </a:r>
            <a:r>
              <a:rPr kumimoji="0" 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Wingdings 2"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ok   - </a:t>
            </a:r>
            <a:r>
              <a:rPr kumimoji="0" lang="en-US" sz="11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databaseTest</a:t>
            </a:r>
            <a:r>
              <a:rPr kumimoji="0" 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::</a:t>
            </a:r>
            <a:r>
              <a:rPr kumimoji="0" lang="en-US" sz="11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test_getAdvertisingValid</a:t>
            </a:r>
            <a:r>
              <a:rPr kumimoji="0" 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Wingdings 2"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ok   - </a:t>
            </a:r>
            <a:r>
              <a:rPr kumimoji="0" lang="en-US" sz="11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databaseTest</a:t>
            </a:r>
            <a:r>
              <a:rPr kumimoji="0" 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::</a:t>
            </a:r>
            <a:r>
              <a:rPr kumimoji="0" lang="en-US" sz="11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test_newHotelValid</a:t>
            </a:r>
            <a:r>
              <a:rPr kumimoji="0" 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Wingdings 2"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ok   - </a:t>
            </a:r>
            <a:r>
              <a:rPr kumimoji="0" lang="en-US" sz="11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databaseTest</a:t>
            </a:r>
            <a:r>
              <a:rPr kumimoji="0" 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::</a:t>
            </a:r>
            <a:r>
              <a:rPr kumimoji="0" lang="en-US" sz="11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test_SearchHotelsValid</a:t>
            </a:r>
            <a:r>
              <a:rPr kumimoji="0" 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Wingdings 2"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ok   - </a:t>
            </a:r>
            <a:r>
              <a:rPr kumimoji="0" lang="en-US" sz="11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databaseTest</a:t>
            </a:r>
            <a:r>
              <a:rPr kumimoji="0" 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::</a:t>
            </a:r>
            <a:r>
              <a:rPr kumimoji="0" lang="en-US" sz="11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test_SearchHotelsInValid</a:t>
            </a:r>
            <a:r>
              <a:rPr kumimoji="0" 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Wingdings 2"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ok   - </a:t>
            </a:r>
            <a:r>
              <a:rPr kumimoji="0" lang="en-US" sz="11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databaseTest</a:t>
            </a:r>
            <a:r>
              <a:rPr kumimoji="0" 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::</a:t>
            </a:r>
            <a:r>
              <a:rPr kumimoji="0" lang="en-US" sz="11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test_getGroupsForGameValid</a:t>
            </a:r>
            <a:r>
              <a:rPr kumimoji="0" 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Wingdings 2"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ok   - </a:t>
            </a:r>
            <a:r>
              <a:rPr kumimoji="0" lang="en-US" sz="11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databaseTest</a:t>
            </a:r>
            <a:r>
              <a:rPr kumimoji="0" 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::</a:t>
            </a:r>
            <a:r>
              <a:rPr kumimoji="0" lang="en-US" sz="11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test_getGroupsForGameinValid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457200" y="2514600"/>
            <a:ext cx="3962400" cy="365760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Wingdings 2"/>
              <a:buNone/>
              <a:tabLst/>
              <a:defRPr/>
            </a:pPr>
            <a:r>
              <a:rPr kumimoji="0" lang="en-US" sz="27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AdminController</a:t>
            </a:r>
            <a:endParaRPr kumimoji="0" lang="en-US" sz="27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Wingdings 2"/>
              <a:buNone/>
              <a:tabLst/>
              <a:defRPr/>
            </a:pPr>
            <a:endParaRPr kumimoji="0" lang="en-US" sz="27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Wingdings 2"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ok   - </a:t>
            </a:r>
            <a:r>
              <a:rPr kumimoji="0" lang="en-US" sz="10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AdminControllerTest</a:t>
            </a: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::</a:t>
            </a:r>
            <a:r>
              <a:rPr kumimoji="0" lang="en-US" sz="10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test__constructInvalidPar</a:t>
            </a: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Wingdings 2"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ok   - </a:t>
            </a:r>
            <a:r>
              <a:rPr kumimoji="0" lang="en-US" sz="10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AdminControllerTest</a:t>
            </a: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::</a:t>
            </a:r>
            <a:r>
              <a:rPr kumimoji="0" lang="en-US" sz="10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test__construcValidPar</a:t>
            </a: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Wingdings 2"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ok   - </a:t>
            </a:r>
            <a:r>
              <a:rPr kumimoji="0" lang="en-US" sz="10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AdminControllerTest</a:t>
            </a: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::</a:t>
            </a:r>
            <a:r>
              <a:rPr kumimoji="0" lang="en-US" sz="10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test_CreatePage</a:t>
            </a: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Wingdings 2"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ok   - </a:t>
            </a:r>
            <a:r>
              <a:rPr kumimoji="0" lang="en-US" sz="10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AdminControllerTest</a:t>
            </a: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::</a:t>
            </a:r>
            <a:r>
              <a:rPr kumimoji="0" lang="en-US" sz="10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test_addAdminPage</a:t>
            </a: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Wingdings 2"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ok   - </a:t>
            </a:r>
            <a:r>
              <a:rPr kumimoji="0" lang="en-US" sz="10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AdminControllerTest</a:t>
            </a: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::</a:t>
            </a:r>
            <a:r>
              <a:rPr kumimoji="0" lang="en-US" sz="10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test_addBotPage</a:t>
            </a: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Wingdings 2"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ok - </a:t>
            </a:r>
            <a:r>
              <a:rPr kumimoji="0" lang="en-US" sz="10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AdminControllerTest</a:t>
            </a: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::</a:t>
            </a:r>
            <a:r>
              <a:rPr kumimoji="0" lang="en-US" sz="10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test_addBotHotelPage</a:t>
            </a: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Wingdings 2"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ok   - </a:t>
            </a:r>
            <a:r>
              <a:rPr kumimoji="0" lang="en-US" sz="10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AdminControllerTest</a:t>
            </a: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::</a:t>
            </a:r>
            <a:r>
              <a:rPr kumimoji="0" lang="en-US" sz="10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test_createGamePage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81000" y="1600200"/>
            <a:ext cx="84582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/>
              <a:t>PHPUnit</a:t>
            </a:r>
            <a:r>
              <a:rPr lang="en-US" dirty="0"/>
              <a:t> 4.8.9 by Sebastian Bergmann and </a:t>
            </a:r>
            <a:r>
              <a:rPr lang="en-US" dirty="0" err="1"/>
              <a:t>contributors.Runtime</a:t>
            </a:r>
            <a:r>
              <a:rPr lang="en-US" dirty="0"/>
              <a:t>:	PHP 5.5.9-1ubuntu4.11Configuration:	/</a:t>
            </a:r>
            <a:r>
              <a:rPr lang="en-US" dirty="0" err="1"/>
              <a:t>srv</a:t>
            </a:r>
            <a:r>
              <a:rPr lang="en-US" dirty="0"/>
              <a:t>/</a:t>
            </a:r>
            <a:r>
              <a:rPr lang="en-US" dirty="0" err="1"/>
              <a:t>marketsim</a:t>
            </a:r>
            <a:r>
              <a:rPr lang="en-US" dirty="0"/>
              <a:t>/www/Tests/phpunit.xml</a:t>
            </a:r>
          </a:p>
        </p:txBody>
      </p:sp>
    </p:spTree>
    <p:extLst>
      <p:ext uri="{BB962C8B-B14F-4D97-AF65-F5344CB8AC3E}">
        <p14:creationId xmlns:p14="http://schemas.microsoft.com/office/powerpoint/2010/main" xmlns="" val="1328322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Case</a:t>
            </a:r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152400" y="1371598"/>
          <a:ext cx="8839200" cy="5334816"/>
        </p:xfrm>
        <a:graphic>
          <a:graphicData uri="http://schemas.openxmlformats.org/drawingml/2006/table">
            <a:tbl>
              <a:tblPr/>
              <a:tblGrid>
                <a:gridCol w="1395663"/>
                <a:gridCol w="7443537"/>
              </a:tblGrid>
              <a:tr h="23191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Test ID:</a:t>
                      </a:r>
                      <a:endParaRPr lang="en-US" sz="10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073" marR="3907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AdminControllercreateGamePageTest42</a:t>
                      </a:r>
                      <a:endParaRPr lang="en-US" sz="10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073" marR="39073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37376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Description:</a:t>
                      </a:r>
                      <a:endParaRPr lang="en-US" sz="10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073" marR="3907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Test database </a:t>
                      </a:r>
                      <a:r>
                        <a:rPr lang="en-US" sz="1000" dirty="0" err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functioncreateGamePage</a:t>
                      </a:r>
                      <a: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 with valid input</a:t>
                      </a:r>
                      <a:endParaRPr lang="en-US" sz="10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073" marR="3907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177800"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Test Steps</a:t>
                      </a:r>
                      <a:endParaRPr lang="en-US" sz="10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073" marR="3907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Step 1: Create </a:t>
                      </a:r>
                      <a:r>
                        <a:rPr lang="en-US" sz="1000" dirty="0" err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AdminController</a:t>
                      </a:r>
                      <a: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 object $a</a:t>
                      </a:r>
                      <a:endParaRPr lang="en-US" sz="10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073" marR="3907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391159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Step 2:"&lt;div class='' align='left'&gt;".</a:t>
                      </a:r>
                      <a:b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</a:br>
                      <a: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   "&lt;h2&gt;Game Creation Page&lt;/h2&gt;".</a:t>
                      </a:r>
                      <a:b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</a:br>
                      <a: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/>
                      </a:r>
                      <a:b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</a:br>
                      <a: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   "&lt;h3&gt;Course Number&lt;/h3&gt;".</a:t>
                      </a:r>
                      <a:b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</a:br>
                      <a: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   "&lt;input type = 'text' name = '</a:t>
                      </a:r>
                      <a:r>
                        <a:rPr lang="en-US" sz="1000" dirty="0" err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textbox_courseNumber</a:t>
                      </a:r>
                      <a: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' pattern='[0-9]{5}' placeholder = '88529' title='5 digit number'&gt;".</a:t>
                      </a:r>
                      <a:b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</a:br>
                      <a: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/>
                      </a:r>
                      <a:b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</a:br>
                      <a: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   "&lt;h3&gt;Course ID&lt;/h3&gt;".</a:t>
                      </a:r>
                      <a:b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</a:br>
                      <a: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   "&lt;input type = 'text' name = '</a:t>
                      </a:r>
                      <a:r>
                        <a:rPr lang="en-US" sz="1000" dirty="0" err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textbox_courseID</a:t>
                      </a:r>
                      <a: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' placeholder = 'MAR2015'&gt;".</a:t>
                      </a:r>
                      <a:b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</a:br>
                      <a: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/>
                      </a:r>
                      <a:b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</a:br>
                      <a: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   "&lt;h3&gt;Section&lt;/h3&gt;".</a:t>
                      </a:r>
                      <a:b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</a:br>
                      <a: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   "&lt;input type = 'text' name = '</a:t>
                      </a:r>
                      <a:r>
                        <a:rPr lang="en-US" sz="1000" dirty="0" err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textbox_section</a:t>
                      </a:r>
                      <a: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' placeholder='U02'&gt;".</a:t>
                      </a:r>
                      <a:b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</a:br>
                      <a: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/>
                      </a:r>
                      <a:b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</a:br>
                      <a: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   "&lt;h3&gt;Semester of Game&lt;/h3&gt;".</a:t>
                      </a:r>
                      <a:b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</a:br>
                      <a: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   "&lt;input type = 'text' name = '</a:t>
                      </a:r>
                      <a:r>
                        <a:rPr lang="en-US" sz="1000" dirty="0" err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textbox_semester</a:t>
                      </a:r>
                      <a: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' placeholder='FALL 2016'&gt;".</a:t>
                      </a:r>
                      <a:b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</a:br>
                      <a: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/>
                      </a:r>
                      <a:b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</a:br>
                      <a: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   "&lt;h3&gt;Course Meeting time&lt;/h3&gt;".</a:t>
                      </a:r>
                      <a:b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</a:br>
                      <a: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   "&lt;input type = 'text' name = '</a:t>
                      </a:r>
                      <a:r>
                        <a:rPr lang="en-US" sz="1000" dirty="0" err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textbox_schedule</a:t>
                      </a:r>
                      <a: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' placeholder='</a:t>
                      </a:r>
                      <a:r>
                        <a:rPr lang="en-US" sz="1000" dirty="0" err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mwf</a:t>
                      </a:r>
                      <a: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 12pm-1:30pm'&gt;".</a:t>
                      </a:r>
                      <a:b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</a:br>
                      <a: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/>
                      </a:r>
                      <a:b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</a:br>
                      <a: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   "&lt;</a:t>
                      </a:r>
                      <a:r>
                        <a:rPr lang="en-US" sz="1000" dirty="0" err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br</a:t>
                      </a:r>
                      <a: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 /&gt;".</a:t>
                      </a:r>
                      <a:b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</a:br>
                      <a: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   "&lt;</a:t>
                      </a:r>
                      <a:r>
                        <a:rPr lang="en-US" sz="1000" dirty="0" err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br</a:t>
                      </a:r>
                      <a: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 /&gt;"."&lt;</a:t>
                      </a:r>
                      <a:r>
                        <a:rPr lang="en-US" sz="1000" dirty="0" err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br</a:t>
                      </a:r>
                      <a: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 /&gt;".   </a:t>
                      </a:r>
                      <a:b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</a:br>
                      <a: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   "&lt;input name='</a:t>
                      </a:r>
                      <a:r>
                        <a:rPr lang="en-US" sz="1000" dirty="0" err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button_addGame</a:t>
                      </a:r>
                      <a: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' type = 'submit' value = 'Create Game' class='</a:t>
                      </a:r>
                      <a:r>
                        <a:rPr lang="en-US" sz="1000" dirty="0" err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btnbtn</a:t>
                      </a:r>
                      <a: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-primary'/&gt;".</a:t>
                      </a:r>
                      <a:b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</a:br>
                      <a: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   "&lt;/div&gt;"</a:t>
                      </a:r>
                      <a:endParaRPr lang="en-US" sz="10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073" marR="3907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28414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Step 3: </a:t>
                      </a:r>
                      <a:r>
                        <a:rPr lang="en-US" sz="1000" dirty="0" err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assertEquals</a:t>
                      </a:r>
                      <a: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($a-&gt;</a:t>
                      </a:r>
                      <a:r>
                        <a:rPr lang="en-US" sz="1000" dirty="0" err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createGamePage</a:t>
                      </a:r>
                      <a: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(), $result)</a:t>
                      </a:r>
                      <a:endParaRPr lang="en-US" sz="10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073" marR="3907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17780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Tester:</a:t>
                      </a:r>
                      <a:endParaRPr lang="en-US" sz="10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073" marR="3907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       Javier Andrial</a:t>
                      </a:r>
                      <a:endParaRPr lang="en-US" sz="10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073" marR="39073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17780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Result:</a:t>
                      </a:r>
                      <a:endParaRPr lang="en-US" sz="10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073" marR="3907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       Pass</a:t>
                      </a:r>
                      <a:endParaRPr lang="en-US" sz="10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073" marR="39073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228600"/>
            <a:ext cx="8534400" cy="758825"/>
          </a:xfrm>
        </p:spPr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927" y="1219200"/>
            <a:ext cx="6556491" cy="4878497"/>
          </a:xfrm>
          <a:prstGeom prst="rect">
            <a:avLst/>
          </a:prstGeom>
        </p:spPr>
      </p:pic>
      <p:pic>
        <p:nvPicPr>
          <p:cNvPr id="1026" name="Picture 2" descr="http://programmerguru.com/ajax-tutorial/wp-content/uploads/sites/8/2013/04/ajax-logo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09600" y="3810000"/>
            <a:ext cx="1598612" cy="1036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upload.wikimedia.org/wikipedia/en/thumb/9/9e/JQuery_logo.svg/524px-JQuery_logo.svg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74519" y="5397180"/>
            <a:ext cx="2130308" cy="520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eulife.appchallenge.net/wp-content/uploads/2015/07/javascript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63398" y="2743200"/>
            <a:ext cx="1352550" cy="901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://daoinsights.com/wp-content/uploads/2015/08/json-logo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98411" y="1219200"/>
            <a:ext cx="1282523" cy="1304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16246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Sprint Schedule</a:t>
            </a:r>
            <a:endParaRPr lang="en-US" dirty="0"/>
          </a:p>
        </p:txBody>
      </p:sp>
      <p:pic>
        <p:nvPicPr>
          <p:cNvPr id="4" name="Content Placeholder 3" descr="unnamed.png"/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152400" y="2362200"/>
            <a:ext cx="8864540" cy="3124200"/>
          </a:xfrm>
        </p:spPr>
      </p:pic>
    </p:spTree>
    <p:extLst>
      <p:ext uri="{BB962C8B-B14F-4D97-AF65-F5344CB8AC3E}">
        <p14:creationId xmlns:p14="http://schemas.microsoft.com/office/powerpoint/2010/main" xmlns="" val="2588571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Sprint 3 Stories – A 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User story 769:  Join Group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User story776: Create Group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Modification to original design</a:t>
            </a:r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966849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User stories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01752" y="1524000"/>
            <a:ext cx="8503920" cy="457200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600" b="1" dirty="0" smtClean="0"/>
          </a:p>
          <a:p>
            <a:pPr marL="0" indent="0">
              <a:buNone/>
            </a:pPr>
            <a:r>
              <a:rPr lang="en-US" sz="1600" b="1" dirty="0" smtClean="0"/>
              <a:t>User </a:t>
            </a:r>
            <a:r>
              <a:rPr lang="en-US" sz="1600" b="1" dirty="0"/>
              <a:t>Story # 776 - Student Create Group</a:t>
            </a:r>
            <a:endParaRPr lang="en-US" sz="1600" dirty="0"/>
          </a:p>
          <a:p>
            <a:pPr fontAlgn="base"/>
            <a:r>
              <a:rPr lang="en-US" sz="1600" dirty="0"/>
              <a:t>The student decides to create a new group and clicks on the “create a new group” from the join group page.</a:t>
            </a:r>
          </a:p>
          <a:p>
            <a:pPr fontAlgn="base"/>
            <a:r>
              <a:rPr lang="en-US" sz="1600" dirty="0"/>
              <a:t>The  student clicks on the games drop down list and selects a game.</a:t>
            </a:r>
          </a:p>
          <a:p>
            <a:pPr fontAlgn="base"/>
            <a:r>
              <a:rPr lang="en-US" sz="1600" dirty="0"/>
              <a:t>The student enters a group name in the group name text box</a:t>
            </a:r>
          </a:p>
          <a:p>
            <a:pPr fontAlgn="base"/>
            <a:r>
              <a:rPr lang="en-US" sz="1600" dirty="0"/>
              <a:t>The student clicks on the create new group button.</a:t>
            </a:r>
          </a:p>
          <a:p>
            <a:pPr fontAlgn="base"/>
            <a:r>
              <a:rPr lang="en-US" sz="1600" dirty="0"/>
              <a:t>The user is redirected to his or her homepage. </a:t>
            </a:r>
            <a:endParaRPr lang="en-US" sz="1600" dirty="0" smtClean="0"/>
          </a:p>
          <a:p>
            <a:pPr fontAlgn="base"/>
            <a:endParaRPr lang="en-US" sz="1600" dirty="0"/>
          </a:p>
          <a:p>
            <a:r>
              <a:rPr lang="en-US" sz="1600" b="1" i="1" dirty="0" smtClean="0"/>
              <a:t>Tasks</a:t>
            </a:r>
          </a:p>
          <a:p>
            <a:r>
              <a:rPr lang="en-US" sz="1600" dirty="0"/>
              <a:t>Create Group </a:t>
            </a:r>
            <a:r>
              <a:rPr lang="en-US" sz="1600" dirty="0" smtClean="0"/>
              <a:t>Page (</a:t>
            </a:r>
            <a:r>
              <a:rPr lang="en-US" sz="1600" dirty="0" err="1" smtClean="0"/>
              <a:t>Javascript</a:t>
            </a:r>
            <a:r>
              <a:rPr lang="en-US" sz="1600" dirty="0" smtClean="0"/>
              <a:t>, </a:t>
            </a:r>
            <a:r>
              <a:rPr lang="en-US" sz="1600" dirty="0" err="1" smtClean="0"/>
              <a:t>Jquery</a:t>
            </a:r>
            <a:r>
              <a:rPr lang="en-US" sz="1600" dirty="0" smtClean="0"/>
              <a:t>, Ajax, CSS, Bootstrap)</a:t>
            </a:r>
            <a:endParaRPr lang="en-US" sz="1600" dirty="0"/>
          </a:p>
          <a:p>
            <a:pPr fontAlgn="base"/>
            <a:r>
              <a:rPr lang="en-US" sz="1600" dirty="0"/>
              <a:t>Update Database </a:t>
            </a:r>
            <a:r>
              <a:rPr lang="en-US" sz="1600" dirty="0" smtClean="0"/>
              <a:t>class </a:t>
            </a:r>
            <a:endParaRPr lang="en-US" sz="1600" dirty="0"/>
          </a:p>
          <a:p>
            <a:pPr fontAlgn="base"/>
            <a:r>
              <a:rPr lang="en-US" sz="1600" dirty="0"/>
              <a:t>Create new group </a:t>
            </a:r>
            <a:r>
              <a:rPr lang="en-US" sz="1600" dirty="0" smtClean="0"/>
              <a:t>page </a:t>
            </a:r>
            <a:r>
              <a:rPr lang="en-US" sz="1600" dirty="0"/>
              <a:t>(</a:t>
            </a:r>
            <a:r>
              <a:rPr lang="en-US" sz="1600" dirty="0" err="1"/>
              <a:t>Javascript</a:t>
            </a:r>
            <a:r>
              <a:rPr lang="en-US" sz="1600" dirty="0"/>
              <a:t>, </a:t>
            </a:r>
            <a:r>
              <a:rPr lang="en-US" sz="1600" dirty="0" err="1"/>
              <a:t>Jquery</a:t>
            </a:r>
            <a:r>
              <a:rPr lang="en-US" sz="1600" dirty="0"/>
              <a:t>, Ajax, CSS, Bootstrap)</a:t>
            </a:r>
          </a:p>
          <a:p>
            <a:pPr fontAlgn="base"/>
            <a:r>
              <a:rPr lang="en-US" sz="1600" dirty="0" smtClean="0"/>
              <a:t>Insert </a:t>
            </a:r>
            <a:r>
              <a:rPr lang="en-US" sz="1600" dirty="0"/>
              <a:t>new Group helper </a:t>
            </a:r>
            <a:r>
              <a:rPr lang="en-US" sz="1600" dirty="0" smtClean="0"/>
              <a:t>page</a:t>
            </a:r>
            <a:endParaRPr lang="en-US" sz="1600" dirty="0"/>
          </a:p>
          <a:p>
            <a:pPr fontAlgn="base"/>
            <a:endParaRPr lang="en-US" sz="1600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562972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User stories – use case modeling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User Story # 769 - Student Join Group</a:t>
            </a:r>
            <a:endParaRPr lang="en-US" dirty="0"/>
          </a:p>
          <a:p>
            <a:pPr fontAlgn="base"/>
            <a:r>
              <a:rPr lang="en-US" dirty="0"/>
              <a:t>A new user is directed to Join group page.  Student has the option to join a already created group or create a new group.</a:t>
            </a:r>
          </a:p>
          <a:p>
            <a:pPr fontAlgn="base"/>
            <a:r>
              <a:rPr lang="en-US" dirty="0"/>
              <a:t>If a user joins a group they first select the game from the game drop down list.</a:t>
            </a:r>
          </a:p>
          <a:p>
            <a:pPr fontAlgn="base"/>
            <a:r>
              <a:rPr lang="en-US" dirty="0"/>
              <a:t>They next select a group from the dynamically populated group drop down list.</a:t>
            </a:r>
          </a:p>
          <a:p>
            <a:pPr fontAlgn="base"/>
            <a:r>
              <a:rPr lang="en-US" dirty="0"/>
              <a:t>The user clicks join group.</a:t>
            </a:r>
          </a:p>
          <a:p>
            <a:pPr fontAlgn="base"/>
            <a:r>
              <a:rPr lang="en-US" dirty="0"/>
              <a:t>The user is directed to their homepage. </a:t>
            </a:r>
          </a:p>
          <a:p>
            <a:pPr marL="0" indent="0">
              <a:buNone/>
            </a:pPr>
            <a:r>
              <a:rPr lang="en-US" b="1" i="1" dirty="0"/>
              <a:t>Tasks</a:t>
            </a:r>
            <a:endParaRPr lang="en-US" dirty="0"/>
          </a:p>
          <a:p>
            <a:pPr fontAlgn="base"/>
            <a:r>
              <a:rPr lang="en-US" dirty="0"/>
              <a:t>Update Database </a:t>
            </a:r>
            <a:r>
              <a:rPr lang="en-US" dirty="0" smtClean="0"/>
              <a:t>class </a:t>
            </a:r>
            <a:r>
              <a:rPr lang="en-US" sz="2800" dirty="0"/>
              <a:t>(</a:t>
            </a:r>
            <a:r>
              <a:rPr lang="en-US" sz="2800" dirty="0" err="1"/>
              <a:t>Javascript</a:t>
            </a:r>
            <a:r>
              <a:rPr lang="en-US" sz="2800" dirty="0"/>
              <a:t>, </a:t>
            </a:r>
            <a:r>
              <a:rPr lang="en-US" sz="2800" dirty="0" err="1"/>
              <a:t>Jquery</a:t>
            </a:r>
            <a:r>
              <a:rPr lang="en-US" sz="2800" dirty="0"/>
              <a:t>, Ajax, CSS, Bootstrap)</a:t>
            </a:r>
          </a:p>
          <a:p>
            <a:pPr fontAlgn="base"/>
            <a:r>
              <a:rPr lang="en-US" dirty="0" smtClean="0"/>
              <a:t>Create </a:t>
            </a:r>
            <a:r>
              <a:rPr lang="en-US" dirty="0"/>
              <a:t>Join group page</a:t>
            </a:r>
          </a:p>
          <a:p>
            <a:pPr fontAlgn="base"/>
            <a:r>
              <a:rPr lang="en-US" dirty="0"/>
              <a:t>Insert new Group helper </a:t>
            </a:r>
            <a:r>
              <a:rPr lang="en-US" dirty="0" smtClean="0"/>
              <a:t>page </a:t>
            </a:r>
            <a:r>
              <a:rPr lang="en-US" sz="2800" dirty="0"/>
              <a:t>(</a:t>
            </a:r>
            <a:r>
              <a:rPr lang="en-US" sz="2800" dirty="0" err="1"/>
              <a:t>Javascript</a:t>
            </a:r>
            <a:r>
              <a:rPr lang="en-US" sz="2800" dirty="0"/>
              <a:t>, </a:t>
            </a:r>
            <a:r>
              <a:rPr lang="en-US" sz="2800" dirty="0" err="1"/>
              <a:t>Jquery</a:t>
            </a:r>
            <a:r>
              <a:rPr lang="en-US" sz="2800" dirty="0"/>
              <a:t>, Ajax, CSS, Bootstrap)</a:t>
            </a:r>
          </a:p>
          <a:p>
            <a:pPr marL="0" indent="0" fontAlgn="base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2823794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228600"/>
            <a:ext cx="8534400" cy="9144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Introduction – What is Strategic Market </a:t>
            </a:r>
            <a:r>
              <a:rPr lang="en-US" sz="3100" dirty="0" smtClean="0"/>
              <a:t>Simulator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01752" y="1600200"/>
            <a:ext cx="8503920" cy="4648200"/>
          </a:xfrm>
        </p:spPr>
        <p:txBody>
          <a:bodyPr>
            <a:normAutofit/>
          </a:bodyPr>
          <a:lstStyle/>
          <a:p>
            <a:r>
              <a:rPr lang="en-US" sz="3200" dirty="0" smtClean="0"/>
              <a:t>Strategic Market Simulator</a:t>
            </a:r>
          </a:p>
          <a:p>
            <a:pPr lvl="1"/>
            <a:r>
              <a:rPr lang="en-US" sz="2800" dirty="0" smtClean="0"/>
              <a:t>An Online Website/Simulator for marketing students to experience consequences of their decisions based on their Hotels parameters, current period parameters, and their peers decisions.</a:t>
            </a:r>
          </a:p>
          <a:p>
            <a:pPr lvl="1"/>
            <a:r>
              <a:rPr lang="en-US" sz="2800" dirty="0" smtClean="0"/>
              <a:t>Game</a:t>
            </a:r>
          </a:p>
          <a:p>
            <a:pPr lvl="2"/>
            <a:r>
              <a:rPr lang="en-US" sz="2800" dirty="0" smtClean="0"/>
              <a:t>Hotel</a:t>
            </a:r>
          </a:p>
          <a:p>
            <a:pPr lvl="3"/>
            <a:r>
              <a:rPr lang="en-US" sz="2800" dirty="0" smtClean="0"/>
              <a:t>Student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idx="4294967295"/>
          </p:nvPr>
        </p:nvSpPr>
        <p:spPr>
          <a:xfrm>
            <a:off x="381000" y="-381000"/>
            <a:ext cx="8382000" cy="15240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UML Modeling – Join Group Use Case</a:t>
            </a:r>
            <a:endParaRPr lang="en-US" sz="3600" dirty="0"/>
          </a:p>
        </p:txBody>
      </p:sp>
      <p:pic>
        <p:nvPicPr>
          <p:cNvPr id="1026" name="Picture 2" descr="https://lh6.googleusercontent.com/gUjWFZ632bS4WycekF1CwSfGtaDHXKgE-nm53uqOUHe3wpFO7UzXovG1zJDcpNK8gqtUZlmrjUp58arPv0VyzcZTs-1VD_6Xh6Xoo13zErRnCdS4g0uCYHFmK81au87UOdB9qw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914400" y="1235243"/>
            <a:ext cx="7125524" cy="495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4064247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381000" y="-609600"/>
            <a:ext cx="8382000" cy="1524000"/>
          </a:xfrm>
          <a:prstGeom prst="rect">
            <a:avLst/>
          </a:prstGeom>
        </p:spPr>
        <p:txBody>
          <a:bodyPr vert="horz" anchor="b">
            <a:normAutofit/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3300" kern="1200">
                <a:solidFill>
                  <a:schemeClr val="accent3">
                    <a:shade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smtClean="0"/>
              <a:t>UML Modeling – Join Group Sequence Diagram</a:t>
            </a:r>
            <a:endParaRPr lang="en-US" sz="2800" dirty="0"/>
          </a:p>
        </p:txBody>
      </p:sp>
      <p:pic>
        <p:nvPicPr>
          <p:cNvPr id="2050" name="Picture 2" descr="https://lh3.googleusercontent.com/wN5lxKSTKvk8j4xvE7ES6K9nZ_4dX9HcH0JoQpGLoconj67j1Az9r2AR_VSCheL7frRKuE56D6j2jn9DHqe09aFRnz6HXD62eBi-gbV-ZFBuF51H65n2rSDtleF01rpMQlWvL8fX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104900" y="914400"/>
            <a:ext cx="6934200" cy="5392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3436992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idx="4294967295"/>
          </p:nvPr>
        </p:nvSpPr>
        <p:spPr>
          <a:xfrm>
            <a:off x="381000" y="-381000"/>
            <a:ext cx="8382000" cy="1524000"/>
          </a:xfrm>
        </p:spPr>
        <p:txBody>
          <a:bodyPr>
            <a:normAutofit/>
          </a:bodyPr>
          <a:lstStyle/>
          <a:p>
            <a:r>
              <a:rPr lang="en-US" sz="3200" dirty="0" smtClean="0"/>
              <a:t>UML Modeling – Create Group Use Case</a:t>
            </a:r>
            <a:endParaRPr lang="en-US" sz="3200" dirty="0"/>
          </a:p>
        </p:txBody>
      </p:sp>
      <p:pic>
        <p:nvPicPr>
          <p:cNvPr id="4098" name="Picture 2" descr="https://lh3.googleusercontent.com/AVh3nTx8tZxAj5huTkjzGAYOdjAfUvqMXFBPkmlIQmZHHfsjhQpfgFobadunQe4aXoojut-334fNCkYNNh63pHe9Y02RWVZSA_sFfWDvTkn8cJtP9MAt8tpr_wggruiGv7oUe9L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33400" y="1219200"/>
            <a:ext cx="7839075" cy="504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2154108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381000" y="-609600"/>
            <a:ext cx="8382000" cy="1524000"/>
          </a:xfrm>
          <a:prstGeom prst="rect">
            <a:avLst/>
          </a:prstGeom>
        </p:spPr>
        <p:txBody>
          <a:bodyPr vert="horz" anchor="b">
            <a:normAutofit/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3300" kern="1200">
                <a:solidFill>
                  <a:schemeClr val="accent3">
                    <a:shade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smtClean="0"/>
              <a:t>UML Modeling – Create Group Sequence Diagram</a:t>
            </a:r>
            <a:endParaRPr lang="en-US" sz="2800" dirty="0"/>
          </a:p>
        </p:txBody>
      </p:sp>
      <p:pic>
        <p:nvPicPr>
          <p:cNvPr id="3074" name="Picture 2" descr="https://lh3.googleusercontent.com/3fR-KZF6RvL4aK1swgGQMM__zutWywllNO8d8sMc7sD8_QZLdw92WtS8hLb3GJmS7bt6x4icENqBG-bxJ8GsViT51Urp49SPhD5fbOuW3znd4R0ktHSi9hYtNA-daeB_pIT_nvQ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371600" y="1219200"/>
            <a:ext cx="6400800" cy="4804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1118032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 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Example </a:t>
            </a:r>
            <a:r>
              <a:rPr lang="en-US" smtClean="0"/>
              <a:t>Test Case: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2497125309"/>
              </p:ext>
            </p:extLst>
          </p:nvPr>
        </p:nvGraphicFramePr>
        <p:xfrm>
          <a:off x="457197" y="2209799"/>
          <a:ext cx="8458202" cy="38100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28803"/>
                <a:gridCol w="6629399"/>
              </a:tblGrid>
              <a:tr h="32073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Test ID: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databasegenPassTest8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</a:tr>
              <a:tr h="32073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Description: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Test database function genPass with valid input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628532">
                <a:tc rowSpan="5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Test Steps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Step 1: create input string $pwd = "somePass1234"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62853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Step 2: create input String $email = "some@email.com";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32073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Step 3:  create database object $db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32073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Step 4: create database object $db2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62853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Step 5: assertEquals($db-&gt;genPass($pwd, $email),$db2-&gt;genPass($pwd, $email))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32073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Tester: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       Jeffrey Carman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</a:tr>
              <a:tr h="32073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Result: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       Pass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1056211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 Testing Output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81000" y="1600200"/>
            <a:ext cx="84582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/>
              <a:t>PHPUnit</a:t>
            </a:r>
            <a:r>
              <a:rPr lang="en-US" dirty="0"/>
              <a:t> 4.8.9 by Sebastian Bergmann and </a:t>
            </a:r>
            <a:r>
              <a:rPr lang="en-US" dirty="0" err="1"/>
              <a:t>contributors.Runtime</a:t>
            </a:r>
            <a:r>
              <a:rPr lang="en-US" dirty="0"/>
              <a:t>:	PHP 5.5.9-1ubuntu4.11Configuration:	/</a:t>
            </a:r>
            <a:r>
              <a:rPr lang="en-US" dirty="0" err="1"/>
              <a:t>srv</a:t>
            </a:r>
            <a:r>
              <a:rPr lang="en-US" dirty="0"/>
              <a:t>/</a:t>
            </a:r>
            <a:r>
              <a:rPr lang="en-US" dirty="0" err="1"/>
              <a:t>marketsim</a:t>
            </a:r>
            <a:r>
              <a:rPr lang="en-US" dirty="0"/>
              <a:t>/www/Tests/phpunit.xml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581400" y="2827020"/>
            <a:ext cx="4887877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700" dirty="0" smtClean="0"/>
              <a:t>Student Controller</a:t>
            </a:r>
          </a:p>
          <a:p>
            <a:endParaRPr lang="en-US" sz="2700" dirty="0"/>
          </a:p>
          <a:p>
            <a:endParaRPr lang="en-US" sz="900" dirty="0"/>
          </a:p>
          <a:p>
            <a:r>
              <a:rPr lang="en-US" sz="900" dirty="0" smtClean="0"/>
              <a:t>ok   </a:t>
            </a:r>
            <a:r>
              <a:rPr lang="en-US" sz="900" dirty="0"/>
              <a:t>- </a:t>
            </a:r>
            <a:r>
              <a:rPr lang="en-US" sz="900" dirty="0" err="1"/>
              <a:t>StudentControllerTest</a:t>
            </a:r>
            <a:r>
              <a:rPr lang="en-US" sz="900" dirty="0"/>
              <a:t>::test__</a:t>
            </a:r>
            <a:r>
              <a:rPr lang="en-US" sz="900" dirty="0" err="1"/>
              <a:t>StudentControllerConstructInvalidPar</a:t>
            </a:r>
            <a:r>
              <a:rPr lang="en-US" sz="900" dirty="0"/>
              <a:t>  </a:t>
            </a:r>
            <a:endParaRPr lang="en-US" sz="900" dirty="0" smtClean="0"/>
          </a:p>
          <a:p>
            <a:r>
              <a:rPr lang="en-US" sz="900" dirty="0" smtClean="0"/>
              <a:t>ok   </a:t>
            </a:r>
            <a:r>
              <a:rPr lang="en-US" sz="900" dirty="0"/>
              <a:t>- </a:t>
            </a:r>
            <a:r>
              <a:rPr lang="en-US" sz="900" dirty="0" err="1"/>
              <a:t>StudentControllerTest</a:t>
            </a:r>
            <a:r>
              <a:rPr lang="en-US" sz="900" dirty="0"/>
              <a:t>::test__</a:t>
            </a:r>
            <a:r>
              <a:rPr lang="en-US" sz="900" dirty="0" err="1"/>
              <a:t>StudentControllerConstrucValidPar</a:t>
            </a:r>
            <a:r>
              <a:rPr lang="en-US" sz="900" dirty="0"/>
              <a:t>  </a:t>
            </a:r>
            <a:endParaRPr lang="en-US" sz="900" dirty="0" smtClean="0"/>
          </a:p>
          <a:p>
            <a:r>
              <a:rPr lang="en-US" sz="900" dirty="0" smtClean="0"/>
              <a:t>ok   </a:t>
            </a:r>
            <a:r>
              <a:rPr lang="en-US" sz="900" dirty="0"/>
              <a:t>- </a:t>
            </a:r>
            <a:r>
              <a:rPr lang="en-US" sz="900" dirty="0" err="1"/>
              <a:t>StudentControllerTest</a:t>
            </a:r>
            <a:r>
              <a:rPr lang="en-US" sz="900" dirty="0"/>
              <a:t>::test__</a:t>
            </a:r>
            <a:r>
              <a:rPr lang="en-US" sz="900" dirty="0" err="1"/>
              <a:t>StudentControllerCreateForgotPage</a:t>
            </a:r>
            <a:r>
              <a:rPr lang="en-US" sz="900" dirty="0"/>
              <a:t>  </a:t>
            </a:r>
            <a:endParaRPr lang="en-US" sz="900" dirty="0" smtClean="0"/>
          </a:p>
          <a:p>
            <a:r>
              <a:rPr lang="en-US" sz="900" dirty="0" smtClean="0"/>
              <a:t>ok   - </a:t>
            </a:r>
            <a:r>
              <a:rPr lang="en-US" sz="900" dirty="0" err="1"/>
              <a:t>StudentControllerTest</a:t>
            </a:r>
            <a:r>
              <a:rPr lang="en-US" sz="900" dirty="0"/>
              <a:t>::test__</a:t>
            </a:r>
            <a:r>
              <a:rPr lang="en-US" sz="900" dirty="0" err="1"/>
              <a:t>StudentControllerfindStudentAccountEmptyParameter</a:t>
            </a:r>
            <a:r>
              <a:rPr lang="en-US" sz="900" dirty="0"/>
              <a:t>  </a:t>
            </a:r>
            <a:endParaRPr lang="en-US" sz="900" dirty="0" smtClean="0"/>
          </a:p>
          <a:p>
            <a:r>
              <a:rPr lang="en-US" sz="900" dirty="0" smtClean="0"/>
              <a:t>ok   </a:t>
            </a:r>
            <a:r>
              <a:rPr lang="en-US" sz="900" dirty="0"/>
              <a:t>- </a:t>
            </a:r>
            <a:r>
              <a:rPr lang="en-US" sz="900" dirty="0" err="1"/>
              <a:t>StudentControllerTest</a:t>
            </a:r>
            <a:r>
              <a:rPr lang="en-US" sz="900" dirty="0"/>
              <a:t>::test__</a:t>
            </a:r>
            <a:r>
              <a:rPr lang="en-US" sz="900" dirty="0" err="1"/>
              <a:t>StudentControllerfindStudentAccount</a:t>
            </a:r>
            <a:r>
              <a:rPr lang="en-US" sz="900" dirty="0"/>
              <a:t>  </a:t>
            </a:r>
            <a:endParaRPr lang="en-US" sz="900" dirty="0" smtClean="0"/>
          </a:p>
          <a:p>
            <a:r>
              <a:rPr lang="en-US" sz="900" dirty="0" smtClean="0"/>
              <a:t>ok   </a:t>
            </a:r>
            <a:r>
              <a:rPr lang="en-US" sz="900" dirty="0"/>
              <a:t>- </a:t>
            </a:r>
            <a:r>
              <a:rPr lang="en-US" sz="900" dirty="0" err="1"/>
              <a:t>StudentControllerTest</a:t>
            </a:r>
            <a:r>
              <a:rPr lang="en-US" sz="900" dirty="0"/>
              <a:t>::test__</a:t>
            </a:r>
            <a:r>
              <a:rPr lang="en-US" sz="900" dirty="0" err="1"/>
              <a:t>StudentControllerresetPasswordEmptyEmail</a:t>
            </a:r>
            <a:r>
              <a:rPr lang="en-US" sz="900" dirty="0"/>
              <a:t>  </a:t>
            </a:r>
            <a:endParaRPr lang="en-US" sz="900" dirty="0" smtClean="0"/>
          </a:p>
          <a:p>
            <a:r>
              <a:rPr lang="en-US" sz="900" dirty="0" smtClean="0"/>
              <a:t>ok   </a:t>
            </a:r>
            <a:r>
              <a:rPr lang="en-US" sz="900" dirty="0"/>
              <a:t>- </a:t>
            </a:r>
            <a:r>
              <a:rPr lang="en-US" sz="900" dirty="0" err="1"/>
              <a:t>StudentControllerTest</a:t>
            </a:r>
            <a:r>
              <a:rPr lang="en-US" sz="900" dirty="0"/>
              <a:t>::test__</a:t>
            </a:r>
            <a:r>
              <a:rPr lang="en-US" sz="900" dirty="0" err="1"/>
              <a:t>StudentControllerresetPasswordInvalidEamil</a:t>
            </a:r>
            <a:endParaRPr lang="en-US" sz="900" dirty="0"/>
          </a:p>
        </p:txBody>
      </p:sp>
      <p:sp>
        <p:nvSpPr>
          <p:cNvPr id="8" name="Content Placeholder 2"/>
          <p:cNvSpPr>
            <a:spLocks noGrp="1"/>
          </p:cNvSpPr>
          <p:nvPr>
            <p:ph sz="quarter" idx="1"/>
          </p:nvPr>
        </p:nvSpPr>
        <p:spPr>
          <a:xfrm>
            <a:off x="609600" y="2590800"/>
            <a:ext cx="3048000" cy="2935069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Database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sz="900" dirty="0"/>
              <a:t>ok   - </a:t>
            </a:r>
            <a:r>
              <a:rPr lang="en-US" sz="900" dirty="0" err="1"/>
              <a:t>databaseTest</a:t>
            </a:r>
            <a:r>
              <a:rPr lang="en-US" sz="900" dirty="0"/>
              <a:t>::</a:t>
            </a:r>
            <a:r>
              <a:rPr lang="en-US" sz="900" dirty="0" err="1"/>
              <a:t>test_updateStudentHotelValid</a:t>
            </a:r>
            <a:r>
              <a:rPr lang="en-US" sz="900" dirty="0"/>
              <a:t>  </a:t>
            </a:r>
            <a:endParaRPr lang="en-US" sz="900" dirty="0" smtClean="0"/>
          </a:p>
          <a:p>
            <a:pPr marL="0" indent="0">
              <a:buNone/>
            </a:pPr>
            <a:r>
              <a:rPr lang="en-US" sz="900" dirty="0" smtClean="0"/>
              <a:t>ok   </a:t>
            </a:r>
            <a:r>
              <a:rPr lang="en-US" sz="900" dirty="0"/>
              <a:t>- </a:t>
            </a:r>
            <a:r>
              <a:rPr lang="en-US" sz="900" dirty="0" err="1"/>
              <a:t>databaseTest</a:t>
            </a:r>
            <a:r>
              <a:rPr lang="en-US" sz="900" dirty="0"/>
              <a:t>::</a:t>
            </a:r>
            <a:r>
              <a:rPr lang="en-US" sz="900" dirty="0" err="1"/>
              <a:t>test_updateStudentHotelInValid</a:t>
            </a:r>
            <a:r>
              <a:rPr lang="en-US" sz="900" dirty="0"/>
              <a:t>  </a:t>
            </a:r>
            <a:endParaRPr lang="en-US" sz="900" dirty="0" smtClean="0"/>
          </a:p>
          <a:p>
            <a:pPr marL="0" indent="0">
              <a:buNone/>
            </a:pPr>
            <a:r>
              <a:rPr lang="en-US" sz="900" dirty="0" smtClean="0"/>
              <a:t>ok   </a:t>
            </a:r>
            <a:r>
              <a:rPr lang="en-US" sz="900" dirty="0"/>
              <a:t>- </a:t>
            </a:r>
            <a:r>
              <a:rPr lang="en-US" sz="900" dirty="0" err="1"/>
              <a:t>databaseTest</a:t>
            </a:r>
            <a:r>
              <a:rPr lang="en-US" sz="900" dirty="0"/>
              <a:t>::</a:t>
            </a:r>
            <a:r>
              <a:rPr lang="en-US" sz="900" dirty="0" err="1"/>
              <a:t>test_getGameValid</a:t>
            </a:r>
            <a:r>
              <a:rPr lang="en-US" sz="900" dirty="0"/>
              <a:t>  </a:t>
            </a:r>
            <a:endParaRPr lang="en-US" sz="900" dirty="0" smtClean="0"/>
          </a:p>
          <a:p>
            <a:pPr marL="0" indent="0">
              <a:buNone/>
            </a:pPr>
            <a:r>
              <a:rPr lang="en-US" sz="900" dirty="0" smtClean="0"/>
              <a:t>ok   </a:t>
            </a:r>
            <a:r>
              <a:rPr lang="en-US" sz="900" dirty="0"/>
              <a:t>- </a:t>
            </a:r>
            <a:r>
              <a:rPr lang="en-US" sz="900" dirty="0" err="1"/>
              <a:t>databaseTest</a:t>
            </a:r>
            <a:r>
              <a:rPr lang="en-US" sz="900" dirty="0"/>
              <a:t>::</a:t>
            </a:r>
            <a:r>
              <a:rPr lang="en-US" sz="900" dirty="0" err="1"/>
              <a:t>test_getGameinValid</a:t>
            </a:r>
            <a:r>
              <a:rPr lang="en-US" sz="900" dirty="0"/>
              <a:t>  </a:t>
            </a:r>
            <a:endParaRPr lang="en-US" sz="900" dirty="0" smtClean="0"/>
          </a:p>
          <a:p>
            <a:pPr marL="0" indent="0">
              <a:buNone/>
            </a:pPr>
            <a:r>
              <a:rPr lang="en-US" sz="900" dirty="0" smtClean="0"/>
              <a:t>ok   </a:t>
            </a:r>
            <a:r>
              <a:rPr lang="en-US" sz="900" dirty="0"/>
              <a:t>- </a:t>
            </a:r>
            <a:r>
              <a:rPr lang="en-US" sz="900" dirty="0" err="1"/>
              <a:t>databaseTest</a:t>
            </a:r>
            <a:r>
              <a:rPr lang="en-US" sz="900" dirty="0"/>
              <a:t>::</a:t>
            </a:r>
            <a:r>
              <a:rPr lang="en-US" sz="900" dirty="0" err="1"/>
              <a:t>test_getGroupValid</a:t>
            </a:r>
            <a:r>
              <a:rPr lang="en-US" sz="900" dirty="0"/>
              <a:t>  </a:t>
            </a:r>
            <a:endParaRPr lang="en-US" sz="900" dirty="0" smtClean="0"/>
          </a:p>
          <a:p>
            <a:pPr marL="0" indent="0">
              <a:buNone/>
            </a:pPr>
            <a:r>
              <a:rPr lang="en-US" sz="900" dirty="0" smtClean="0"/>
              <a:t>ok   </a:t>
            </a:r>
            <a:r>
              <a:rPr lang="en-US" sz="900" dirty="0"/>
              <a:t>- </a:t>
            </a:r>
            <a:r>
              <a:rPr lang="en-US" sz="900" dirty="0" err="1"/>
              <a:t>databaseTest</a:t>
            </a:r>
            <a:r>
              <a:rPr lang="en-US" sz="900" dirty="0"/>
              <a:t>::</a:t>
            </a:r>
            <a:r>
              <a:rPr lang="en-US" sz="900" dirty="0" err="1"/>
              <a:t>test_getGroupinValid</a:t>
            </a:r>
            <a:r>
              <a:rPr lang="en-US" sz="900" dirty="0"/>
              <a:t>  </a:t>
            </a:r>
            <a:endParaRPr lang="en-US" sz="900" dirty="0" smtClean="0"/>
          </a:p>
          <a:p>
            <a:pPr marL="0" indent="0">
              <a:buNone/>
            </a:pPr>
            <a:r>
              <a:rPr lang="en-US" sz="900" dirty="0" smtClean="0"/>
              <a:t>ok   </a:t>
            </a:r>
            <a:r>
              <a:rPr lang="en-US" sz="900" dirty="0"/>
              <a:t>- </a:t>
            </a:r>
            <a:r>
              <a:rPr lang="en-US" sz="900" dirty="0" err="1"/>
              <a:t>databaseTest</a:t>
            </a:r>
            <a:r>
              <a:rPr lang="en-US" sz="900" dirty="0"/>
              <a:t>::</a:t>
            </a:r>
            <a:r>
              <a:rPr lang="en-US" sz="900" dirty="0" err="1"/>
              <a:t>test_getGameByCourseValid</a:t>
            </a:r>
            <a:r>
              <a:rPr lang="en-US" sz="900" dirty="0"/>
              <a:t>  </a:t>
            </a:r>
            <a:endParaRPr lang="en-US" sz="900" dirty="0" smtClean="0"/>
          </a:p>
          <a:p>
            <a:pPr marL="0" indent="0">
              <a:buNone/>
            </a:pPr>
            <a:r>
              <a:rPr lang="en-US" sz="900" dirty="0" smtClean="0"/>
              <a:t>ok   </a:t>
            </a:r>
            <a:r>
              <a:rPr lang="en-US" sz="900" dirty="0"/>
              <a:t>- </a:t>
            </a:r>
            <a:r>
              <a:rPr lang="en-US" sz="900" dirty="0" err="1"/>
              <a:t>databaseTest</a:t>
            </a:r>
            <a:r>
              <a:rPr lang="en-US" sz="900" dirty="0"/>
              <a:t>::</a:t>
            </a:r>
            <a:r>
              <a:rPr lang="en-US" sz="900" dirty="0" err="1"/>
              <a:t>test_getGameByCourseinValid</a:t>
            </a:r>
            <a:r>
              <a:rPr lang="en-US" sz="900" dirty="0"/>
              <a:t>  </a:t>
            </a:r>
            <a:endParaRPr lang="en-US" sz="900" dirty="0" smtClean="0"/>
          </a:p>
          <a:p>
            <a:pPr marL="0" indent="0">
              <a:buNone/>
            </a:pPr>
            <a:r>
              <a:rPr lang="en-US" sz="900" dirty="0" smtClean="0"/>
              <a:t>ok   </a:t>
            </a:r>
            <a:r>
              <a:rPr lang="en-US" sz="900" dirty="0"/>
              <a:t>- </a:t>
            </a:r>
            <a:r>
              <a:rPr lang="en-US" sz="900" dirty="0" err="1"/>
              <a:t>databaseTest</a:t>
            </a:r>
            <a:r>
              <a:rPr lang="en-US" sz="900" dirty="0"/>
              <a:t>::</a:t>
            </a:r>
            <a:r>
              <a:rPr lang="en-US" sz="900" dirty="0" err="1"/>
              <a:t>test_getLocationValid</a:t>
            </a:r>
            <a:r>
              <a:rPr lang="en-US" sz="900" dirty="0"/>
              <a:t>  </a:t>
            </a:r>
            <a:endParaRPr lang="en-US" sz="900" dirty="0" smtClean="0"/>
          </a:p>
          <a:p>
            <a:pPr marL="0" indent="0">
              <a:buNone/>
            </a:pPr>
            <a:r>
              <a:rPr lang="en-US" sz="900" dirty="0" smtClean="0"/>
              <a:t>ok   </a:t>
            </a:r>
            <a:r>
              <a:rPr lang="en-US" sz="900" dirty="0"/>
              <a:t>- </a:t>
            </a:r>
            <a:r>
              <a:rPr lang="en-US" sz="900" dirty="0" err="1"/>
              <a:t>databaseTest</a:t>
            </a:r>
            <a:r>
              <a:rPr lang="en-US" sz="900" dirty="0"/>
              <a:t>::</a:t>
            </a:r>
            <a:r>
              <a:rPr lang="en-US" sz="900" dirty="0" err="1"/>
              <a:t>test_getLocationinValid</a:t>
            </a:r>
            <a:r>
              <a:rPr lang="en-US" sz="900" dirty="0"/>
              <a:t>  </a:t>
            </a:r>
            <a:endParaRPr lang="en-US" sz="900" dirty="0" smtClean="0"/>
          </a:p>
          <a:p>
            <a:pPr marL="0" indent="0">
              <a:buNone/>
            </a:pPr>
            <a:r>
              <a:rPr lang="en-US" sz="900" dirty="0" smtClean="0"/>
              <a:t>ok   </a:t>
            </a:r>
            <a:r>
              <a:rPr lang="en-US" sz="900" dirty="0"/>
              <a:t>- </a:t>
            </a:r>
            <a:r>
              <a:rPr lang="en-US" sz="900" dirty="0" err="1"/>
              <a:t>databaseTest</a:t>
            </a:r>
            <a:r>
              <a:rPr lang="en-US" sz="900" dirty="0"/>
              <a:t>::</a:t>
            </a:r>
            <a:r>
              <a:rPr lang="en-US" sz="900" dirty="0" err="1"/>
              <a:t>test_getAllGames</a:t>
            </a:r>
            <a:r>
              <a:rPr lang="en-US" sz="900" dirty="0"/>
              <a:t>  </a:t>
            </a:r>
            <a:endParaRPr lang="en-US" sz="900" dirty="0" smtClean="0"/>
          </a:p>
          <a:p>
            <a:pPr marL="0" indent="0">
              <a:buNone/>
            </a:pPr>
            <a:r>
              <a:rPr lang="en-US" sz="900" dirty="0" smtClean="0"/>
              <a:t>ok   </a:t>
            </a:r>
            <a:r>
              <a:rPr lang="en-US" sz="900" dirty="0"/>
              <a:t>- </a:t>
            </a:r>
            <a:r>
              <a:rPr lang="en-US" sz="900" dirty="0" err="1"/>
              <a:t>databaseTest</a:t>
            </a:r>
            <a:r>
              <a:rPr lang="en-US" sz="900" dirty="0"/>
              <a:t>::</a:t>
            </a:r>
            <a:r>
              <a:rPr lang="en-US" sz="900" dirty="0" err="1"/>
              <a:t>test_getAdvertisingValid</a:t>
            </a:r>
            <a:r>
              <a:rPr lang="en-US" sz="900" dirty="0"/>
              <a:t>  </a:t>
            </a:r>
            <a:endParaRPr lang="en-US" sz="900" dirty="0" smtClean="0"/>
          </a:p>
          <a:p>
            <a:pPr marL="0" indent="0">
              <a:buNone/>
            </a:pPr>
            <a:r>
              <a:rPr lang="en-US" sz="900" dirty="0" smtClean="0"/>
              <a:t>ok   </a:t>
            </a:r>
            <a:r>
              <a:rPr lang="en-US" sz="900" dirty="0"/>
              <a:t>- </a:t>
            </a:r>
            <a:r>
              <a:rPr lang="en-US" sz="900" dirty="0" err="1"/>
              <a:t>databaseTest</a:t>
            </a:r>
            <a:r>
              <a:rPr lang="en-US" sz="900" dirty="0"/>
              <a:t>::</a:t>
            </a:r>
            <a:r>
              <a:rPr lang="en-US" sz="900" dirty="0" err="1"/>
              <a:t>test_newHotelValid</a:t>
            </a:r>
            <a:r>
              <a:rPr lang="en-US" sz="900" dirty="0"/>
              <a:t>  </a:t>
            </a:r>
            <a:endParaRPr lang="en-US" sz="900" dirty="0" smtClean="0"/>
          </a:p>
          <a:p>
            <a:pPr marL="0" indent="0">
              <a:buNone/>
            </a:pPr>
            <a:r>
              <a:rPr lang="en-US" sz="900" dirty="0" smtClean="0"/>
              <a:t>ok   </a:t>
            </a:r>
            <a:r>
              <a:rPr lang="en-US" sz="900" dirty="0"/>
              <a:t>- </a:t>
            </a:r>
            <a:r>
              <a:rPr lang="en-US" sz="900" dirty="0" err="1"/>
              <a:t>databaseTest</a:t>
            </a:r>
            <a:r>
              <a:rPr lang="en-US" sz="900" dirty="0"/>
              <a:t>::</a:t>
            </a:r>
            <a:r>
              <a:rPr lang="en-US" sz="900" dirty="0" err="1"/>
              <a:t>test_SearchHotelsValid</a:t>
            </a:r>
            <a:r>
              <a:rPr lang="en-US" sz="900" dirty="0"/>
              <a:t>  </a:t>
            </a:r>
            <a:endParaRPr lang="en-US" sz="900" dirty="0" smtClean="0"/>
          </a:p>
          <a:p>
            <a:pPr marL="0" indent="0">
              <a:buNone/>
            </a:pPr>
            <a:r>
              <a:rPr lang="en-US" sz="900" dirty="0" smtClean="0"/>
              <a:t>ok   </a:t>
            </a:r>
            <a:r>
              <a:rPr lang="en-US" sz="900" dirty="0"/>
              <a:t>- </a:t>
            </a:r>
            <a:r>
              <a:rPr lang="en-US" sz="900" dirty="0" err="1"/>
              <a:t>databaseTest</a:t>
            </a:r>
            <a:r>
              <a:rPr lang="en-US" sz="900" dirty="0"/>
              <a:t>::</a:t>
            </a:r>
            <a:r>
              <a:rPr lang="en-US" sz="900" dirty="0" err="1"/>
              <a:t>test_SearchHotelsInValid</a:t>
            </a:r>
            <a:r>
              <a:rPr lang="en-US" sz="900" dirty="0"/>
              <a:t>  </a:t>
            </a:r>
            <a:endParaRPr lang="en-US" sz="900" dirty="0" smtClean="0"/>
          </a:p>
          <a:p>
            <a:pPr marL="0" indent="0">
              <a:buNone/>
            </a:pPr>
            <a:r>
              <a:rPr lang="en-US" sz="900" dirty="0" smtClean="0"/>
              <a:t>ok   </a:t>
            </a:r>
            <a:r>
              <a:rPr lang="en-US" sz="900" dirty="0"/>
              <a:t>- </a:t>
            </a:r>
            <a:r>
              <a:rPr lang="en-US" sz="900" dirty="0" err="1"/>
              <a:t>databaseTest</a:t>
            </a:r>
            <a:r>
              <a:rPr lang="en-US" sz="900" dirty="0"/>
              <a:t>::</a:t>
            </a:r>
            <a:r>
              <a:rPr lang="en-US" sz="900" dirty="0" err="1"/>
              <a:t>test_getGroupsForGameValid</a:t>
            </a:r>
            <a:r>
              <a:rPr lang="en-US" sz="900" dirty="0"/>
              <a:t>  </a:t>
            </a:r>
            <a:endParaRPr lang="en-US" sz="900" dirty="0" smtClean="0"/>
          </a:p>
          <a:p>
            <a:pPr marL="0" indent="0">
              <a:buNone/>
            </a:pPr>
            <a:r>
              <a:rPr lang="en-US" sz="900" dirty="0" smtClean="0"/>
              <a:t>ok   </a:t>
            </a:r>
            <a:r>
              <a:rPr lang="en-US" sz="900" dirty="0"/>
              <a:t>- </a:t>
            </a:r>
            <a:r>
              <a:rPr lang="en-US" sz="900" dirty="0" err="1"/>
              <a:t>databaseTest</a:t>
            </a:r>
            <a:r>
              <a:rPr lang="en-US" sz="900" dirty="0"/>
              <a:t>::</a:t>
            </a:r>
            <a:r>
              <a:rPr lang="en-US" sz="900" dirty="0" err="1"/>
              <a:t>test_getGroupsForGameinValid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xmlns="" val="1241023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228600"/>
            <a:ext cx="8534400" cy="758825"/>
          </a:xfrm>
        </p:spPr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4294967295"/>
          </p:nvPr>
        </p:nvSpPr>
        <p:spPr>
          <a:xfrm>
            <a:off x="0" y="1527175"/>
            <a:ext cx="8504238" cy="4572000"/>
          </a:xfrm>
        </p:spPr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Join Group.avi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4800" y="1066800"/>
            <a:ext cx="8534400" cy="53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681242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3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228600"/>
            <a:ext cx="8534400" cy="758825"/>
          </a:xfrm>
        </p:spPr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4294967295"/>
          </p:nvPr>
        </p:nvSpPr>
        <p:spPr>
          <a:xfrm>
            <a:off x="0" y="1527175"/>
            <a:ext cx="8504238" cy="4572000"/>
          </a:xfrm>
        </p:spPr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Join Group.avi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4800" y="1066800"/>
            <a:ext cx="8534400" cy="5334000"/>
          </a:xfrm>
          <a:prstGeom prst="rect">
            <a:avLst/>
          </a:prstGeom>
        </p:spPr>
      </p:pic>
      <p:pic>
        <p:nvPicPr>
          <p:cNvPr id="7" name="Create New Group.avi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5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04800" y="1066800"/>
            <a:ext cx="8534400" cy="53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868414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36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37366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3416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idx="4294967295"/>
          </p:nvPr>
        </p:nvSpPr>
        <p:spPr>
          <a:xfrm>
            <a:off x="762000" y="-762000"/>
            <a:ext cx="7772400" cy="1752600"/>
          </a:xfrm>
        </p:spPr>
        <p:txBody>
          <a:bodyPr>
            <a:normAutofit/>
          </a:bodyPr>
          <a:lstStyle/>
          <a:p>
            <a:r>
              <a:rPr lang="en-US" sz="4000" dirty="0" smtClean="0"/>
              <a:t>Ahead of schedule</a:t>
            </a:r>
            <a:endParaRPr lang="en-US" sz="4000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34575" y="1752600"/>
            <a:ext cx="8757025" cy="3352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xmlns="" val="2653910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Strategic Marketing Simulator 1.0</a:t>
            </a:r>
            <a:endParaRPr lang="en-US" sz="4000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990600" y="2895600"/>
            <a:ext cx="7053072" cy="3051048"/>
          </a:xfrm>
          <a:prstGeom prst="rect">
            <a:avLst/>
          </a:prstGeom>
        </p:spPr>
        <p:txBody>
          <a:bodyPr vert="horz">
            <a:normAutofit/>
          </a:bodyPr>
          <a:lstStyle>
            <a:lvl1pPr marL="0" indent="0" algn="ctr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Wingdings 2"/>
              <a:buNone/>
              <a:defRPr kumimoji="0" sz="1600" b="1" kern="1200" cap="all" spc="25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1" latinLnBrk="0" hangingPunct="1">
              <a:spcBef>
                <a:spcPct val="20000"/>
              </a:spcBef>
              <a:buClr>
                <a:schemeClr val="accent2"/>
              </a:buClr>
              <a:buSzPct val="70000"/>
              <a:buFont typeface="Wingdings"/>
              <a:buNone/>
              <a:defRPr kumimoji="0"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rtl="0" eaLnBrk="1" latinLnBrk="0" hangingPunct="1">
              <a:spcBef>
                <a:spcPct val="20000"/>
              </a:spcBef>
              <a:buClr>
                <a:schemeClr val="accent3"/>
              </a:buClr>
              <a:buSzPct val="75000"/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rtl="0" eaLnBrk="1" latinLnBrk="0" hangingPunct="1">
              <a:spcBef>
                <a:spcPct val="20000"/>
              </a:spcBef>
              <a:buClr>
                <a:schemeClr val="accent4"/>
              </a:buClr>
              <a:buSzPct val="70000"/>
              <a:buFont typeface="Wingdings"/>
              <a:buNone/>
              <a:defRPr kumimoji="0"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rtl="0" eaLnBrk="1" latinLnBrk="0" hangingPunct="1">
              <a:spcBef>
                <a:spcPct val="20000"/>
              </a:spcBef>
              <a:buClr>
                <a:schemeClr val="accent5"/>
              </a:buClr>
              <a:buFontTx/>
              <a:buNone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rtl="0" eaLnBrk="1" latinLnBrk="0" hangingPunct="1">
              <a:spcBef>
                <a:spcPct val="20000"/>
              </a:spcBef>
              <a:buClr>
                <a:schemeClr val="accent6"/>
              </a:buClr>
              <a:buSzPct val="80000"/>
              <a:buFont typeface="Wingdings 2"/>
              <a:buNone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SzPct val="90000"/>
              <a:buNone/>
              <a:defRPr kumimoji="0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rtl="0" eaLnBrk="1" latinLnBrk="0" hangingPunct="1">
              <a:spcBef>
                <a:spcPct val="20000"/>
              </a:spcBef>
              <a:buClr>
                <a:schemeClr val="accent4">
                  <a:shade val="75000"/>
                </a:schemeClr>
              </a:buClr>
              <a:buNone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rtl="0" eaLnBrk="1" latinLnBrk="0" hangingPunct="1">
              <a:spcBef>
                <a:spcPct val="20000"/>
              </a:spcBef>
              <a:buClr>
                <a:schemeClr val="accent2">
                  <a:shade val="75000"/>
                </a:schemeClr>
              </a:buClr>
              <a:buSzPct val="90000"/>
              <a:buNone/>
              <a:defRPr kumimoji="0" sz="1400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Questions?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30876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Responsibilities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1752" y="1752600"/>
            <a:ext cx="8503920" cy="4495800"/>
          </a:xfrm>
        </p:spPr>
        <p:txBody>
          <a:bodyPr/>
          <a:lstStyle/>
          <a:p>
            <a:r>
              <a:rPr lang="en-US" dirty="0" smtClean="0"/>
              <a:t>Responsibilities this Sprint</a:t>
            </a:r>
          </a:p>
          <a:p>
            <a:pPr lvl="1"/>
            <a:r>
              <a:rPr lang="en-US" dirty="0" smtClean="0"/>
              <a:t>Manage Page</a:t>
            </a:r>
          </a:p>
          <a:p>
            <a:pPr lvl="2"/>
            <a:r>
              <a:rPr lang="en-US" dirty="0" smtClean="0"/>
              <a:t>Create Admin User</a:t>
            </a:r>
          </a:p>
          <a:p>
            <a:pPr lvl="2"/>
            <a:r>
              <a:rPr lang="en-US" dirty="0" smtClean="0"/>
              <a:t>Create </a:t>
            </a:r>
            <a:r>
              <a:rPr lang="en-US" dirty="0" err="1" smtClean="0"/>
              <a:t>Bot</a:t>
            </a:r>
            <a:r>
              <a:rPr lang="en-US" dirty="0"/>
              <a:t> </a:t>
            </a:r>
            <a:r>
              <a:rPr lang="en-US" dirty="0" smtClean="0"/>
              <a:t>User with their Hotel</a:t>
            </a:r>
          </a:p>
          <a:p>
            <a:pPr lvl="2"/>
            <a:r>
              <a:rPr lang="en-US" dirty="0" smtClean="0"/>
              <a:t>View All Games</a:t>
            </a:r>
          </a:p>
          <a:p>
            <a:pPr lvl="3"/>
            <a:r>
              <a:rPr lang="en-US" dirty="0" smtClean="0"/>
              <a:t>Create Game</a:t>
            </a:r>
          </a:p>
          <a:p>
            <a:pPr lvl="3"/>
            <a:r>
              <a:rPr lang="en-US" dirty="0" smtClean="0"/>
              <a:t>View All users in a Game</a:t>
            </a:r>
          </a:p>
          <a:p>
            <a:pPr lvl="2"/>
            <a:r>
              <a:rPr lang="en-US" dirty="0" smtClean="0"/>
              <a:t>View All Users</a:t>
            </a:r>
          </a:p>
          <a:p>
            <a:pPr lvl="3"/>
            <a:r>
              <a:rPr lang="en-US" dirty="0" smtClean="0"/>
              <a:t>Activate User accounts</a:t>
            </a:r>
          </a:p>
          <a:p>
            <a:pPr lvl="3"/>
            <a:r>
              <a:rPr lang="en-US" dirty="0" smtClean="0"/>
              <a:t>De-Activate User Accounts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Live Demonstration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Creating Admin User</a:t>
            </a:r>
          </a:p>
          <a:p>
            <a:r>
              <a:rPr lang="en-US" dirty="0" smtClean="0"/>
              <a:t>Creating a </a:t>
            </a:r>
            <a:r>
              <a:rPr lang="en-US" dirty="0" err="1" smtClean="0"/>
              <a:t>Bot</a:t>
            </a:r>
            <a:r>
              <a:rPr lang="en-US" dirty="0" smtClean="0"/>
              <a:t> User</a:t>
            </a:r>
          </a:p>
          <a:p>
            <a:r>
              <a:rPr lang="en-US" dirty="0" smtClean="0"/>
              <a:t>Creating a Game</a:t>
            </a:r>
          </a:p>
          <a:p>
            <a:r>
              <a:rPr lang="en-US" dirty="0" smtClean="0"/>
              <a:t>View All Users</a:t>
            </a:r>
          </a:p>
          <a:p>
            <a:pPr lvl="1"/>
            <a:r>
              <a:rPr lang="en-US" dirty="0" smtClean="0"/>
              <a:t>De-Activating/Activating Users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5" descr="Admin Manage use case.jpg"/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125398" y="152400"/>
            <a:ext cx="8880624" cy="6557051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81000"/>
            <a:ext cx="4343400" cy="606552"/>
          </a:xfrm>
        </p:spPr>
        <p:txBody>
          <a:bodyPr>
            <a:noAutofit/>
          </a:bodyPr>
          <a:lstStyle/>
          <a:p>
            <a:r>
              <a:rPr lang="en-US" sz="3600" dirty="0" smtClean="0"/>
              <a:t>Use Cases Modeling</a:t>
            </a:r>
            <a:endParaRPr lang="en-US" sz="3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User Stories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1900" b="1" dirty="0" smtClean="0"/>
              <a:t>User Story #718 - Manage page </a:t>
            </a:r>
          </a:p>
          <a:p>
            <a:r>
              <a:rPr lang="en-US" sz="1900" dirty="0" smtClean="0"/>
              <a:t>Admin can click on this link to go to the Manage Page</a:t>
            </a:r>
          </a:p>
          <a:p>
            <a:r>
              <a:rPr lang="en-US" sz="1900" dirty="0" smtClean="0"/>
              <a:t>Admin can Create Administrative accounts</a:t>
            </a:r>
          </a:p>
          <a:p>
            <a:r>
              <a:rPr lang="en-US" sz="1900" dirty="0" smtClean="0"/>
              <a:t>Admin can Create </a:t>
            </a:r>
            <a:r>
              <a:rPr lang="en-US" sz="1900" dirty="0" err="1" smtClean="0"/>
              <a:t>Bot</a:t>
            </a:r>
            <a:r>
              <a:rPr lang="en-US" sz="1900" dirty="0" smtClean="0"/>
              <a:t> Users and their Group/Hotel</a:t>
            </a:r>
          </a:p>
          <a:p>
            <a:r>
              <a:rPr lang="en-US" sz="1900" dirty="0" smtClean="0"/>
              <a:t>Admin can create a Game</a:t>
            </a:r>
          </a:p>
          <a:p>
            <a:r>
              <a:rPr lang="en-US" sz="1900" dirty="0" smtClean="0"/>
              <a:t>Admin can View all Users</a:t>
            </a:r>
          </a:p>
          <a:p>
            <a:r>
              <a:rPr lang="en-US" sz="1900" dirty="0" smtClean="0"/>
              <a:t>Admin can Activate/De-activate</a:t>
            </a:r>
          </a:p>
          <a:p>
            <a:r>
              <a:rPr lang="en-US" sz="1900" dirty="0" smtClean="0"/>
              <a:t>Manage Page will only be accessible to administrative accounts</a:t>
            </a:r>
          </a:p>
          <a:p>
            <a:r>
              <a:rPr lang="en-US" sz="1900" dirty="0" smtClean="0"/>
              <a:t>This Page will display all Users, all Games, as well as create Administrative accounts and </a:t>
            </a:r>
            <a:r>
              <a:rPr lang="en-US" sz="1900" dirty="0" err="1" smtClean="0"/>
              <a:t>Bot</a:t>
            </a:r>
            <a:r>
              <a:rPr lang="en-US" sz="1900" dirty="0" smtClean="0"/>
              <a:t> Accounts</a:t>
            </a:r>
          </a:p>
          <a:p>
            <a:r>
              <a:rPr lang="en-US" sz="1900" b="1" dirty="0" smtClean="0"/>
              <a:t>Tasks</a:t>
            </a:r>
          </a:p>
          <a:p>
            <a:pPr fontAlgn="base"/>
            <a:r>
              <a:rPr lang="en-US" sz="2000" dirty="0" smtClean="0"/>
              <a:t>Add methods to Database class to create and return arrays of entries.</a:t>
            </a:r>
          </a:p>
          <a:p>
            <a:pPr fontAlgn="base"/>
            <a:r>
              <a:rPr lang="en-US" sz="2000" dirty="0" smtClean="0"/>
              <a:t>Write methods to navigate through Manage Page</a:t>
            </a:r>
          </a:p>
          <a:p>
            <a:pPr fontAlgn="base"/>
            <a:r>
              <a:rPr lang="en-US" sz="2000" dirty="0" smtClean="0"/>
              <a:t>Write methods to display subpages</a:t>
            </a:r>
          </a:p>
          <a:p>
            <a:pPr fontAlgn="base"/>
            <a:r>
              <a:rPr lang="en-US" sz="2000" dirty="0" smtClean="0"/>
              <a:t>Validate user input</a:t>
            </a:r>
          </a:p>
          <a:p>
            <a:pPr fontAlgn="base"/>
            <a:r>
              <a:rPr lang="en-US" sz="2000" dirty="0" smtClean="0"/>
              <a:t>Appropriate error message upon value.</a:t>
            </a:r>
          </a:p>
          <a:p>
            <a:pPr fontAlgn="base"/>
            <a:endParaRPr lang="en-US" sz="2000" dirty="0" smtClean="0"/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User Stories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900" b="1" dirty="0" smtClean="0"/>
              <a:t>User Story #689 – Create Game</a:t>
            </a:r>
          </a:p>
          <a:p>
            <a:r>
              <a:rPr lang="en-US" sz="2000" dirty="0" smtClean="0"/>
              <a:t>While on the Manage Page Admin clicks View All Games</a:t>
            </a:r>
          </a:p>
          <a:p>
            <a:r>
              <a:rPr lang="en-US" sz="2000" dirty="0" smtClean="0"/>
              <a:t>Admin is shown a list of all Games on the Database</a:t>
            </a:r>
          </a:p>
          <a:p>
            <a:r>
              <a:rPr lang="en-US" sz="2000" dirty="0" smtClean="0"/>
              <a:t>Admin clicks Create Game</a:t>
            </a:r>
          </a:p>
          <a:p>
            <a:r>
              <a:rPr lang="en-US" sz="2000" dirty="0" smtClean="0"/>
              <a:t>Admin fills out appropriate information</a:t>
            </a:r>
          </a:p>
          <a:p>
            <a:r>
              <a:rPr lang="en-US" sz="1900" b="1" dirty="0" smtClean="0"/>
              <a:t>Tasks</a:t>
            </a:r>
          </a:p>
          <a:p>
            <a:pPr fontAlgn="base"/>
            <a:r>
              <a:rPr lang="en-US" sz="2000" dirty="0" smtClean="0"/>
              <a:t>Add methods to Database class to create a Game</a:t>
            </a:r>
          </a:p>
          <a:p>
            <a:pPr fontAlgn="base"/>
            <a:r>
              <a:rPr lang="en-US" sz="2000" dirty="0" smtClean="0"/>
              <a:t>Add a method to Database class to return arrays of all games</a:t>
            </a:r>
          </a:p>
          <a:p>
            <a:pPr fontAlgn="base"/>
            <a:r>
              <a:rPr lang="en-US" sz="2000" dirty="0" smtClean="0"/>
              <a:t>Write methods to navigate through View all Games</a:t>
            </a:r>
          </a:p>
          <a:p>
            <a:pPr fontAlgn="base"/>
            <a:r>
              <a:rPr lang="en-US" sz="2000" dirty="0" smtClean="0"/>
              <a:t>Validate user input</a:t>
            </a:r>
          </a:p>
          <a:p>
            <a:pPr fontAlgn="base"/>
            <a:r>
              <a:rPr lang="en-US" sz="2000" dirty="0" smtClean="0"/>
              <a:t>Appropriate error message upon value.</a:t>
            </a:r>
          </a:p>
          <a:p>
            <a:pPr fontAlgn="base"/>
            <a:endParaRPr lang="en-US" sz="2000" dirty="0" smtClean="0"/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2209800" y="381000"/>
            <a:ext cx="4575175" cy="682625"/>
          </a:xfrm>
        </p:spPr>
        <p:txBody>
          <a:bodyPr/>
          <a:lstStyle/>
          <a:p>
            <a:r>
              <a:rPr lang="en-US" sz="3600" dirty="0" smtClean="0"/>
              <a:t>Sequence</a:t>
            </a:r>
            <a:r>
              <a:rPr lang="en-US" dirty="0" smtClean="0"/>
              <a:t> Diagrams</a:t>
            </a:r>
            <a:endParaRPr lang="en-US" dirty="0"/>
          </a:p>
        </p:txBody>
      </p:sp>
      <p:pic>
        <p:nvPicPr>
          <p:cNvPr id="6" name="Content Placeholder 5" descr="sequenceDiagram_createAdmin.jpg"/>
          <p:cNvPicPr>
            <a:picLocks noGrp="1" noChangeAspect="1"/>
          </p:cNvPicPr>
          <p:nvPr>
            <p:ph sz="quarter" idx="4294967295"/>
          </p:nvPr>
        </p:nvPicPr>
        <p:blipFill>
          <a:blip r:embed="rId2"/>
          <a:stretch>
            <a:fillRect/>
          </a:stretch>
        </p:blipFill>
        <p:spPr>
          <a:xfrm>
            <a:off x="152400" y="1524000"/>
            <a:ext cx="8839200" cy="518160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2362200" y="609600"/>
            <a:ext cx="4191000" cy="682625"/>
          </a:xfrm>
        </p:spPr>
        <p:txBody>
          <a:bodyPr>
            <a:normAutofit/>
          </a:bodyPr>
          <a:lstStyle/>
          <a:p>
            <a:r>
              <a:rPr lang="en-US" dirty="0" smtClean="0"/>
              <a:t>Sequence Diagrams</a:t>
            </a:r>
            <a:endParaRPr lang="en-US" dirty="0"/>
          </a:p>
        </p:txBody>
      </p:sp>
      <p:pic>
        <p:nvPicPr>
          <p:cNvPr id="4" name="Picture 3" descr="sequenceDiagram_createBOT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1" y="1600200"/>
            <a:ext cx="8839200" cy="5105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vic">
  <a:themeElements>
    <a:clrScheme name="Civic">
      <a:dk1>
        <a:sysClr val="windowText" lastClr="000000"/>
      </a:dk1>
      <a:lt1>
        <a:sysClr val="window" lastClr="FFFFFF"/>
      </a:lt1>
      <a:dk2>
        <a:srgbClr val="646B86"/>
      </a:dk2>
      <a:lt2>
        <a:srgbClr val="C5D1D7"/>
      </a:lt2>
      <a:accent1>
        <a:srgbClr val="D16349"/>
      </a:accent1>
      <a:accent2>
        <a:srgbClr val="CCB400"/>
      </a:accent2>
      <a:accent3>
        <a:srgbClr val="8CADAE"/>
      </a:accent3>
      <a:accent4>
        <a:srgbClr val="8C7B70"/>
      </a:accent4>
      <a:accent5>
        <a:srgbClr val="8FB08C"/>
      </a:accent5>
      <a:accent6>
        <a:srgbClr val="D19049"/>
      </a:accent6>
      <a:hlink>
        <a:srgbClr val="00A3D6"/>
      </a:hlink>
      <a:folHlink>
        <a:srgbClr val="694F07"/>
      </a:folHlink>
    </a:clrScheme>
    <a:fontScheme name="Civic">
      <a:majorFont>
        <a:latin typeface="Georgia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Civic">
      <a:fillStyleLst>
        <a:solidFill>
          <a:schemeClr val="phClr"/>
        </a:solidFill>
        <a:solidFill>
          <a:schemeClr val="phClr">
            <a:tint val="45000"/>
          </a:schemeClr>
        </a:solidFill>
        <a:solidFill>
          <a:schemeClr val="phClr">
            <a:tint val="95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1429" cap="flat" cmpd="sng" algn="ctr">
          <a:solidFill>
            <a:schemeClr val="phClr"/>
          </a:solidFill>
          <a:prstDash val="sysDash"/>
        </a:ln>
        <a:ln w="200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contourW="9525" prstMaterial="matte">
            <a:bevelT w="0" h="0"/>
            <a:contourClr>
              <a:schemeClr val="phClr">
                <a:shade val="70000"/>
                <a:satMod val="105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soft" dir="b">
              <a:rot lat="0" lon="0" rev="0"/>
            </a:lightRig>
          </a:scene3d>
          <a:sp3d prstMaterial="dkEdge">
            <a:bevelT w="63500" h="63500" prst="cross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70000"/>
                <a:satMod val="115000"/>
              </a:schemeClr>
              <a:schemeClr val="phClr">
                <a:tint val="85000"/>
              </a:schemeClr>
            </a:duotone>
          </a:blip>
          <a:tile tx="0" ty="0" sx="85000" sy="85000" flip="none" algn="tl"/>
        </a:blipFill>
        <a:blipFill>
          <a:blip xmlns:r="http://schemas.openxmlformats.org/officeDocument/2006/relationships" r:embed="rId2">
            <a:duotone>
              <a:schemeClr val="phClr">
                <a:shade val="65000"/>
                <a:satMod val="115000"/>
              </a:schemeClr>
              <a:schemeClr val="phClr">
                <a:tint val="85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ivic">
    <a:dk1>
      <a:sysClr val="windowText" lastClr="000000"/>
    </a:dk1>
    <a:lt1>
      <a:sysClr val="window" lastClr="FFFFFF"/>
    </a:lt1>
    <a:dk2>
      <a:srgbClr val="646B86"/>
    </a:dk2>
    <a:lt2>
      <a:srgbClr val="C5D1D7"/>
    </a:lt2>
    <a:accent1>
      <a:srgbClr val="D16349"/>
    </a:accent1>
    <a:accent2>
      <a:srgbClr val="CCB400"/>
    </a:accent2>
    <a:accent3>
      <a:srgbClr val="8CADAE"/>
    </a:accent3>
    <a:accent4>
      <a:srgbClr val="8C7B70"/>
    </a:accent4>
    <a:accent5>
      <a:srgbClr val="8FB08C"/>
    </a:accent5>
    <a:accent6>
      <a:srgbClr val="D19049"/>
    </a:accent6>
    <a:hlink>
      <a:srgbClr val="00A3D6"/>
    </a:hlink>
    <a:folHlink>
      <a:srgbClr val="694F07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1360</TotalTime>
  <Words>874</Words>
  <Application>Microsoft Office PowerPoint</Application>
  <PresentationFormat>On-screen Show (4:3)</PresentationFormat>
  <Paragraphs>211</Paragraphs>
  <Slides>29</Slides>
  <Notes>0</Notes>
  <HiddenSlides>0</HiddenSlides>
  <MMClips>3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0" baseType="lpstr">
      <vt:lpstr>Civic</vt:lpstr>
      <vt:lpstr>Strategic Marketing Simulator 1.0 Sprint 3 review</vt:lpstr>
      <vt:lpstr>Introduction – What is Strategic Market Simulator</vt:lpstr>
      <vt:lpstr>Responsibilities</vt:lpstr>
      <vt:lpstr>Live Demonstration</vt:lpstr>
      <vt:lpstr>Use Cases Modeling</vt:lpstr>
      <vt:lpstr>User Stories</vt:lpstr>
      <vt:lpstr>User Stories</vt:lpstr>
      <vt:lpstr>Sequence Diagrams</vt:lpstr>
      <vt:lpstr>Sequence Diagrams</vt:lpstr>
      <vt:lpstr>Sequence Diagrams</vt:lpstr>
      <vt:lpstr>Sequence Diagrams</vt:lpstr>
      <vt:lpstr>Sequence Diagrams</vt:lpstr>
      <vt:lpstr>Software Testing</vt:lpstr>
      <vt:lpstr>Test Case</vt:lpstr>
      <vt:lpstr>Introduction</vt:lpstr>
      <vt:lpstr>Sprint Schedule</vt:lpstr>
      <vt:lpstr>Sprint 3 Stories – A summary</vt:lpstr>
      <vt:lpstr>User stories</vt:lpstr>
      <vt:lpstr>User stories – use case modeling</vt:lpstr>
      <vt:lpstr>UML Modeling – Join Group Use Case</vt:lpstr>
      <vt:lpstr>Slide 21</vt:lpstr>
      <vt:lpstr>UML Modeling – Create Group Use Case</vt:lpstr>
      <vt:lpstr>Slide 23</vt:lpstr>
      <vt:lpstr>Software Testing</vt:lpstr>
      <vt:lpstr>Software Testing Output</vt:lpstr>
      <vt:lpstr>Demo</vt:lpstr>
      <vt:lpstr>Demo</vt:lpstr>
      <vt:lpstr>Ahead of schedule</vt:lpstr>
      <vt:lpstr>Strategic Marketing Simulator 1.0</vt:lpstr>
    </vt:vector>
  </TitlesOfParts>
  <Company>Hewlett-Packard Company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Jeffrey</dc:creator>
  <cp:lastModifiedBy>Javier A</cp:lastModifiedBy>
  <cp:revision>97</cp:revision>
  <dcterms:created xsi:type="dcterms:W3CDTF">2015-09-11T12:39:21Z</dcterms:created>
  <dcterms:modified xsi:type="dcterms:W3CDTF">2015-10-09T20:49:23Z</dcterms:modified>
</cp:coreProperties>
</file>

<file path=docProps/thumbnail.jpeg>
</file>